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1"/>
  </p:notesMasterIdLst>
  <p:handoutMasterIdLst>
    <p:handoutMasterId r:id="rId32"/>
  </p:handoutMasterIdLst>
  <p:sldIdLst>
    <p:sldId id="256" r:id="rId2"/>
    <p:sldId id="276" r:id="rId3"/>
    <p:sldId id="305" r:id="rId4"/>
    <p:sldId id="307" r:id="rId5"/>
    <p:sldId id="310" r:id="rId6"/>
    <p:sldId id="312" r:id="rId7"/>
    <p:sldId id="313" r:id="rId8"/>
    <p:sldId id="258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306" r:id="rId19"/>
    <p:sldId id="301" r:id="rId20"/>
    <p:sldId id="275" r:id="rId21"/>
    <p:sldId id="317" r:id="rId22"/>
    <p:sldId id="324" r:id="rId23"/>
    <p:sldId id="321" r:id="rId24"/>
    <p:sldId id="267" r:id="rId25"/>
    <p:sldId id="257" r:id="rId26"/>
    <p:sldId id="260" r:id="rId27"/>
    <p:sldId id="316" r:id="rId28"/>
    <p:sldId id="302" r:id="rId29"/>
    <p:sldId id="315" r:id="rId30"/>
  </p:sldIdLst>
  <p:sldSz cx="9144000" cy="6858000" type="screen4x3"/>
  <p:notesSz cx="6858000" cy="994568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53" autoAdjust="0"/>
    <p:restoredTop sz="94660"/>
  </p:normalViewPr>
  <p:slideViewPr>
    <p:cSldViewPr>
      <p:cViewPr varScale="1">
        <p:scale>
          <a:sx n="67" d="100"/>
          <a:sy n="67" d="100"/>
        </p:scale>
        <p:origin x="1272" y="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5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4" y="0"/>
            <a:ext cx="2971800" cy="497285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r">
              <a:defRPr sz="1200"/>
            </a:lvl1pPr>
          </a:lstStyle>
          <a:p>
            <a:fld id="{E9A21694-F367-4CCE-8AD5-9F1B9B5D0201}" type="datetimeFigureOut">
              <a:rPr lang="nl-NL" smtClean="0"/>
              <a:t>25-7-2020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7"/>
            <a:ext cx="2971800" cy="497285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4" y="9446677"/>
            <a:ext cx="2971800" cy="497285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r">
              <a:defRPr sz="1200"/>
            </a:lvl1pPr>
          </a:lstStyle>
          <a:p>
            <a:fld id="{60AA3FD8-9906-4220-9344-B708BB755EA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7291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5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97285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r">
              <a:defRPr sz="1200"/>
            </a:lvl1pPr>
          </a:lstStyle>
          <a:p>
            <a:fld id="{E2D09A61-D0C4-49FA-AC48-2E05996480B8}" type="datetimeFigureOut">
              <a:rPr lang="nl-NL" smtClean="0"/>
              <a:t>25-7-2020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70" tIns="45935" rIns="91870" bIns="45935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724203"/>
            <a:ext cx="5486400" cy="4475559"/>
          </a:xfrm>
          <a:prstGeom prst="rect">
            <a:avLst/>
          </a:prstGeom>
        </p:spPr>
        <p:txBody>
          <a:bodyPr vert="horz" lIns="91870" tIns="45935" rIns="91870" bIns="4593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7"/>
            <a:ext cx="2971800" cy="497285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9446677"/>
            <a:ext cx="2971800" cy="497285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r">
              <a:defRPr sz="1200"/>
            </a:lvl1pPr>
          </a:lstStyle>
          <a:p>
            <a:fld id="{9480B61C-E8D5-42B9-9A5D-DEDAB07499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3808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98C11F25-4A0F-4113-A16B-170465C04A0E}" type="datetime1">
              <a:rPr lang="nl-NL" smtClean="0"/>
              <a:t>25-7-2020</a:t>
            </a:fld>
            <a:endParaRPr lang="nl-NL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BD7C51F7-60E6-472A-97FA-CC33364EA0AD}" type="slidenum">
              <a:rPr lang="nl-NL" smtClean="0"/>
              <a:t>‹nr.›</a:t>
            </a:fld>
            <a:endParaRPr lang="nl-NL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r>
              <a:rPr lang="nl-NL" smtClean="0"/>
              <a:t>Training door Hans v Hal en Jan vd Veen op 25-7-2020</a:t>
            </a:r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D2C2-1382-4922-A51F-97ACC23F1A41}" type="datetime1">
              <a:rPr lang="nl-NL" smtClean="0"/>
              <a:t>25-7-2020</a:t>
            </a:fld>
            <a:endParaRPr lang="nl-NL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D7C51F7-60E6-472A-97FA-CC33364EA0AD}" type="slidenum">
              <a:rPr lang="nl-NL" smtClean="0"/>
              <a:t>‹nr.›</a:t>
            </a:fld>
            <a:endParaRPr lang="nl-NL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smtClean="0"/>
              <a:t>Training door Hans v Hal en Jan vd Veen op 25-7-2020</a:t>
            </a:r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fld id="{F3F95E13-DD5D-4E6A-BFD1-038470F46683}" type="datetime1">
              <a:rPr lang="nl-NL" smtClean="0"/>
              <a:t>25-7-2020</a:t>
            </a:fld>
            <a:endParaRPr lang="nl-NL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</p:spPr>
        <p:txBody>
          <a:bodyPr/>
          <a:lstStyle/>
          <a:p>
            <a:fld id="{BD7C51F7-60E6-472A-97FA-CC33364EA0AD}" type="slidenum">
              <a:rPr lang="nl-NL" smtClean="0"/>
              <a:t>‹nr.›</a:t>
            </a:fld>
            <a:endParaRPr lang="nl-NL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r>
              <a:rPr lang="nl-NL" smtClean="0"/>
              <a:t>Training door Hans v Hal en Jan vd Veen op 25-7-2020</a:t>
            </a:r>
            <a:endParaRPr lang="nl-NL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3E7F5-6FB1-4976-B711-610131A2DDF7}" type="datetime1">
              <a:rPr lang="nl-NL" smtClean="0"/>
              <a:t>25-7-2020</a:t>
            </a:fld>
            <a:endParaRPr lang="nl-NL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D7C51F7-60E6-472A-97FA-CC33364EA0AD}" type="slidenum">
              <a:rPr lang="nl-NL" smtClean="0"/>
              <a:t>‹nr.›</a:t>
            </a:fld>
            <a:endParaRPr lang="nl-NL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smtClean="0"/>
              <a:t>Training door Hans v Hal en Jan vd Veen op 25-7-2020</a:t>
            </a:r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8CC02-6AF9-4997-B8D9-EF1E9878DE93}" type="datetime1">
              <a:rPr lang="nl-NL" smtClean="0"/>
              <a:t>25-7-2020</a:t>
            </a:fld>
            <a:endParaRPr lang="nl-NL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D7C51F7-60E6-472A-97FA-CC33364EA0AD}" type="slidenum">
              <a:rPr lang="nl-NL" smtClean="0"/>
              <a:t>‹nr.›</a:t>
            </a:fld>
            <a:endParaRPr lang="nl-NL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smtClean="0"/>
              <a:t>Training door Hans v Hal en Jan vd Veen op 25-7-2020</a:t>
            </a:r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7A3D-2DD4-4D2A-8DB2-26E284DD8640}" type="datetime1">
              <a:rPr lang="nl-NL" smtClean="0"/>
              <a:t>25-7-2020</a:t>
            </a:fld>
            <a:endParaRPr lang="nl-N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D7C51F7-60E6-472A-97FA-CC33364EA0AD}" type="slidenum">
              <a:rPr lang="nl-NL" smtClean="0"/>
              <a:t>‹nr.›</a:t>
            </a:fld>
            <a:endParaRPr lang="nl-NL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smtClean="0"/>
              <a:t>Training door Hans v Hal en Jan vd Veen op 25-7-2020</a:t>
            </a:r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4E71A-5F92-4599-B79B-0C81CC46C472}" type="datetime1">
              <a:rPr lang="nl-NL" smtClean="0"/>
              <a:t>25-7-2020</a:t>
            </a:fld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D7C51F7-60E6-472A-97FA-CC33364EA0AD}" type="slidenum">
              <a:rPr lang="nl-NL" smtClean="0"/>
              <a:t>‹nr.›</a:t>
            </a:fld>
            <a:endParaRPr lang="nl-NL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smtClean="0"/>
              <a:t>Training door Hans v Hal en Jan vd Veen op 25-7-2020</a:t>
            </a:r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C380F-4E94-47DA-A703-69B406D4CC9A}" type="datetime1">
              <a:rPr lang="nl-NL" smtClean="0"/>
              <a:t>25-7-2020</a:t>
            </a:fld>
            <a:endParaRPr lang="nl-NL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D7C51F7-60E6-472A-97FA-CC33364EA0AD}" type="slidenum">
              <a:rPr lang="nl-NL" smtClean="0"/>
              <a:t>‹nr.›</a:t>
            </a:fld>
            <a:endParaRPr lang="nl-NL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smtClean="0"/>
              <a:t>Training door Hans v Hal en Jan vd Veen op 25-7-2020</a:t>
            </a:r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7806-6C2C-4BAE-9DEC-BA41CFE7DF0F}" type="datetime1">
              <a:rPr lang="nl-NL" smtClean="0"/>
              <a:t>25-7-2020</a:t>
            </a:fld>
            <a:endParaRPr lang="nl-NL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D7C51F7-60E6-472A-97FA-CC33364EA0AD}" type="slidenum">
              <a:rPr lang="nl-NL" smtClean="0"/>
              <a:t>‹nr.›</a:t>
            </a:fld>
            <a:endParaRPr lang="nl-NL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smtClean="0"/>
              <a:t>Training door Hans v Hal en Jan vd Veen op 25-7-2020</a:t>
            </a:r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94075-10E6-4BB5-80C8-82D0B095A8B1}" type="datetime1">
              <a:rPr lang="nl-NL" smtClean="0"/>
              <a:t>25-7-2020</a:t>
            </a:fld>
            <a:endParaRPr lang="nl-NL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D7C51F7-60E6-472A-97FA-CC33364EA0AD}" type="slidenum">
              <a:rPr lang="nl-NL" smtClean="0"/>
              <a:t>‹nr.›</a:t>
            </a:fld>
            <a:endParaRPr lang="nl-NL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smtClean="0"/>
              <a:t>Training door Hans v Hal en Jan vd Veen op 25-7-2020</a:t>
            </a:r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DF8F1-9764-4094-B3A4-2C217F5B2324}" type="datetime1">
              <a:rPr lang="nl-NL" smtClean="0"/>
              <a:t>25-7-2020</a:t>
            </a:fld>
            <a:endParaRPr lang="nl-NL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D7C51F7-60E6-472A-97FA-CC33364EA0AD}" type="slidenum">
              <a:rPr lang="nl-NL" smtClean="0"/>
              <a:t>‹nr.›</a:t>
            </a:fld>
            <a:endParaRPr lang="nl-NL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smtClean="0"/>
              <a:t>Training door Hans v Hal en Jan vd Veen op 25-7-2020</a:t>
            </a:r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D7C51F7-60E6-472A-97FA-CC33364EA0AD}" type="slidenum">
              <a:rPr lang="nl-NL" smtClean="0"/>
              <a:t>‹nr.›</a:t>
            </a:fld>
            <a:endParaRPr lang="nl-NL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7BA6EFA-65F8-4942-A3E5-3FCC72643B51}" type="datetime1">
              <a:rPr lang="nl-NL" smtClean="0"/>
              <a:t>25-7-2020</a:t>
            </a:fld>
            <a:endParaRPr lang="nl-NL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r>
              <a:rPr lang="nl-NL" smtClean="0"/>
              <a:t>Training door Hans v Hal en Jan vd Veen op 25-7-2020</a:t>
            </a:r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../../../BorKlaas/Tdam5/Databases/hvhdatabases/fragmenten.cgd" TargetMode="External"/><Relationship Id="rId2" Type="http://schemas.openxmlformats.org/officeDocument/2006/relationships/hyperlink" Target="https://toernooibase.kndb.nl/opvraag/applet.php?taal=&amp;kl=23&amp;Id=9663&amp;r=1&amp;jr=20&amp;wed=1262108&amp;view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../../../BorKlaas/Tdam5/Databases/hvhdatabases/fragmenten.cgd" TargetMode="External"/><Relationship Id="rId2" Type="http://schemas.openxmlformats.org/officeDocument/2006/relationships/hyperlink" Target="https://toernooibase.kndb.nl/opvraag/applet.php?taal=&amp;kl=23&amp;Id=9663&amp;r=1&amp;jr=20&amp;wed=1262107&amp;view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../../../BorKlaas/Tdam5/Databases/hvhdatabases/fragmenten.cgd" TargetMode="External"/><Relationship Id="rId2" Type="http://schemas.openxmlformats.org/officeDocument/2006/relationships/hyperlink" Target="https://toernooibase.kndb.nl/opvraag/applet.php?taal=&amp;kl=23&amp;Id=9663&amp;r=2&amp;jr=20&amp;wed=1263805&amp;view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../../../BorKlaas/Tdam5/Databases/hvhdatabases/fragmenten.cgd" TargetMode="External"/><Relationship Id="rId2" Type="http://schemas.openxmlformats.org/officeDocument/2006/relationships/hyperlink" Target="https://toernooibase.kndb.nl/opvraag/applet.php?taal=&amp;kl=23&amp;Id=9663&amp;r=2&amp;jr=20&amp;wed=1263804&amp;view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../../../BorKlaas/Tdam5/Databases/hvhdatabases/fragmenten.cgd" TargetMode="External"/><Relationship Id="rId2" Type="http://schemas.openxmlformats.org/officeDocument/2006/relationships/hyperlink" Target="https://toernooibase.kndb.nl/opvraag/applet.php?taal=&amp;kl=23&amp;Id=9663&amp;r=4&amp;jr=20&amp;wed=1268554&amp;view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../../../BorKlaas/Tdam5/Databases/hvhdatabases/fragmenten.cgd" TargetMode="External"/><Relationship Id="rId2" Type="http://schemas.openxmlformats.org/officeDocument/2006/relationships/hyperlink" Target="https://toernooibase.kndb.nl/opvraag/applet.php?taal=&amp;kl=23&amp;Id=9663&amp;r=6&amp;jr=20&amp;wed=1273156&amp;view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../../../BorKlaas/Tdam5/Databases/hvhdatabases/fragmenten.cgd" TargetMode="External"/><Relationship Id="rId2" Type="http://schemas.openxmlformats.org/officeDocument/2006/relationships/hyperlink" Target="https://toernooibase.kndb.nl/opvraag/applet.php?taal=&amp;kl=23&amp;Id=9663&amp;r=6&amp;jr=20&amp;wed=1273155&amp;view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../../../BorKlaas/Tdam5/Databases/hvhdatabases/fragmenten.cgd" TargetMode="External"/><Relationship Id="rId2" Type="http://schemas.openxmlformats.org/officeDocument/2006/relationships/hyperlink" Target="https://toernooibase.kndb.nl/opvraag/applet.php?taal=&amp;kl=23&amp;Id=9663&amp;r=2&amp;jr=20&amp;wed=1263806&amp;view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../../../BorKlaas/Tdam5/Databases/hvhdatabases/fragmenten.cgd" TargetMode="External"/><Relationship Id="rId2" Type="http://schemas.openxmlformats.org/officeDocument/2006/relationships/hyperlink" Target="https://toernooibase.kndb.nl/opvraag/applet.php?taal=&amp;kl=23&amp;Id=9663&amp;r=4&amp;jr=20&amp;wed=1268551&amp;view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../../../BorKlaas/Tdam5/Databases/hvhdatabases/fragmenten.cgd" TargetMode="External"/><Relationship Id="rId2" Type="http://schemas.openxmlformats.org/officeDocument/2006/relationships/hyperlink" Target="https://toernooibase.kndb.nl/opvraag/applet.php?taal=&amp;kl=23&amp;Id=9663&amp;r=4&amp;jr=20&amp;wed=1268552&amp;view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-H-OIhCs0c&amp;list=PLnQOAfXn-T00o28Oeidd6Njg4jKP10xNq&amp;index=3" TargetMode="External"/><Relationship Id="rId2" Type="http://schemas.openxmlformats.org/officeDocument/2006/relationships/hyperlink" Target="https://www.youtube.com/watch?v=Ugd_aVp6IhU&amp;list=PLnQOAfXn-T00o28Oeidd6Njg4jKP10xNq&amp;index=1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youtube.com/watch?v=YIwsrDIp3Bo&amp;list=PLnQOAfXn-T00o28Oeidd6Njg4jKP10xNq&amp;index=7" TargetMode="External"/><Relationship Id="rId4" Type="http://schemas.openxmlformats.org/officeDocument/2006/relationships/hyperlink" Target="https://www.youtube.com/watch?v=_kuqITB9ZAI&amp;list=PLnQOAfXn-T00o28Oeidd6Njg4jKP10xNq&amp;index=5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b3RrSg3m8zQ&amp;t=281s" TargetMode="Externa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13" Type="http://schemas.openxmlformats.org/officeDocument/2006/relationships/image" Target="../media/image53.jpeg"/><Relationship Id="rId18" Type="http://schemas.openxmlformats.org/officeDocument/2006/relationships/image" Target="../media/image58.jpeg"/><Relationship Id="rId3" Type="http://schemas.openxmlformats.org/officeDocument/2006/relationships/image" Target="../media/image43.png"/><Relationship Id="rId21" Type="http://schemas.openxmlformats.org/officeDocument/2006/relationships/image" Target="../media/image61.jpeg"/><Relationship Id="rId7" Type="http://schemas.openxmlformats.org/officeDocument/2006/relationships/image" Target="../media/image47.jpeg"/><Relationship Id="rId12" Type="http://schemas.openxmlformats.org/officeDocument/2006/relationships/image" Target="../media/image52.jpeg"/><Relationship Id="rId17" Type="http://schemas.openxmlformats.org/officeDocument/2006/relationships/image" Target="../media/image57.jpeg"/><Relationship Id="rId2" Type="http://schemas.openxmlformats.org/officeDocument/2006/relationships/image" Target="../media/image42.jpeg"/><Relationship Id="rId16" Type="http://schemas.openxmlformats.org/officeDocument/2006/relationships/image" Target="../media/image56.jpeg"/><Relationship Id="rId20" Type="http://schemas.openxmlformats.org/officeDocument/2006/relationships/image" Target="../media/image6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eg"/><Relationship Id="rId11" Type="http://schemas.openxmlformats.org/officeDocument/2006/relationships/image" Target="../media/image51.jpeg"/><Relationship Id="rId5" Type="http://schemas.openxmlformats.org/officeDocument/2006/relationships/image" Target="../media/image45.jpeg"/><Relationship Id="rId15" Type="http://schemas.openxmlformats.org/officeDocument/2006/relationships/image" Target="../media/image55.jpeg"/><Relationship Id="rId23" Type="http://schemas.openxmlformats.org/officeDocument/2006/relationships/image" Target="../media/image63.jpeg"/><Relationship Id="rId10" Type="http://schemas.openxmlformats.org/officeDocument/2006/relationships/image" Target="../media/image50.jpeg"/><Relationship Id="rId19" Type="http://schemas.openxmlformats.org/officeDocument/2006/relationships/image" Target="../media/image59.jpeg"/><Relationship Id="rId4" Type="http://schemas.openxmlformats.org/officeDocument/2006/relationships/image" Target="../media/image44.jpeg"/><Relationship Id="rId9" Type="http://schemas.openxmlformats.org/officeDocument/2006/relationships/image" Target="../media/image49.jpeg"/><Relationship Id="rId14" Type="http://schemas.openxmlformats.org/officeDocument/2006/relationships/image" Target="../media/image54.jpeg"/><Relationship Id="rId22" Type="http://schemas.openxmlformats.org/officeDocument/2006/relationships/image" Target="../media/image6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768" y="251157"/>
            <a:ext cx="4176464" cy="417646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108520" y="5157192"/>
            <a:ext cx="756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800" dirty="0" smtClean="0"/>
              <a:t>Welkom bij deze training</a:t>
            </a:r>
            <a:r>
              <a:rPr lang="nl-NL" sz="5400" dirty="0" smtClean="0"/>
              <a:t>!</a:t>
            </a:r>
            <a:endParaRPr lang="nl-NL" sz="5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>
          <a:xfrm>
            <a:off x="6300192" y="116632"/>
            <a:ext cx="3471519" cy="457894"/>
          </a:xfrm>
        </p:spPr>
        <p:txBody>
          <a:bodyPr/>
          <a:lstStyle/>
          <a:p>
            <a:pPr algn="ctr"/>
            <a:r>
              <a:rPr lang="nl-NL" sz="1200" b="1" dirty="0" smtClean="0">
                <a:solidFill>
                  <a:srgbClr val="FFFF00"/>
                </a:solidFill>
              </a:rPr>
              <a:t>Training door Hans v Hal en </a:t>
            </a:r>
          </a:p>
          <a:p>
            <a:pPr algn="ctr"/>
            <a:r>
              <a:rPr lang="nl-NL" sz="1200" b="1" dirty="0" smtClean="0">
                <a:solidFill>
                  <a:srgbClr val="FFFF00"/>
                </a:solidFill>
              </a:rPr>
              <a:t>Jan vd Veen op 25-7-2020</a:t>
            </a:r>
            <a:endParaRPr lang="nl-NL" sz="1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530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76673"/>
            <a:ext cx="3744416" cy="288032"/>
          </a:xfrm>
        </p:spPr>
        <p:txBody>
          <a:bodyPr>
            <a:normAutofit fontScale="90000"/>
          </a:bodyPr>
          <a:lstStyle/>
          <a:p>
            <a:r>
              <a:rPr lang="nl-NL" dirty="0" smtClean="0"/>
              <a:t>Programma 13-16 uur</a:t>
            </a:r>
            <a:endParaRPr lang="nl-NL" dirty="0"/>
          </a:p>
        </p:txBody>
      </p:sp>
      <p:sp>
        <p:nvSpPr>
          <p:cNvPr id="10" name="TextBox 9"/>
          <p:cNvSpPr txBox="1"/>
          <p:nvPr/>
        </p:nvSpPr>
        <p:spPr>
          <a:xfrm>
            <a:off x="188803" y="1526832"/>
            <a:ext cx="674006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smtClean="0"/>
              <a:t>Vaardigheidstest combinaties	20 minuten	Jan</a:t>
            </a:r>
          </a:p>
          <a:p>
            <a:endParaRPr lang="nl-NL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smtClean="0"/>
              <a:t>Partijfragmenten		60 minuten	Hans</a:t>
            </a:r>
          </a:p>
          <a:p>
            <a:endParaRPr lang="nl-NL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smtClean="0"/>
              <a:t>Pauze				15 minuten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smtClean="0"/>
              <a:t>Tempoleer			30 minuten	Jan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smtClean="0"/>
              <a:t>Vaardigheidstest eindspel		20 minuten	Jan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smtClean="0"/>
              <a:t>Opening 34-30 20-25 30-24	30 minuten	Jan/ Hans</a:t>
            </a:r>
          </a:p>
          <a:p>
            <a:endParaRPr lang="nl-NL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smtClean="0"/>
              <a:t>Evaluatie en hoe verder?		10 minuten	Jan</a:t>
            </a:r>
          </a:p>
        </p:txBody>
      </p:sp>
      <p:sp>
        <p:nvSpPr>
          <p:cNvPr id="5" name="Footer Placeholder 2"/>
          <p:cNvSpPr txBox="1">
            <a:spLocks/>
          </p:cNvSpPr>
          <p:nvPr/>
        </p:nvSpPr>
        <p:spPr>
          <a:xfrm>
            <a:off x="6300192" y="116632"/>
            <a:ext cx="3471519" cy="4578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nl-NL"/>
            </a:defPPr>
            <a:lvl1pPr marL="0" algn="r" defTabSz="9144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1" smtClean="0">
                <a:solidFill>
                  <a:srgbClr val="FFFF00"/>
                </a:solidFill>
              </a:rPr>
              <a:t>Training door Hans v Hal en </a:t>
            </a:r>
          </a:p>
          <a:p>
            <a:pPr algn="ctr"/>
            <a:r>
              <a:rPr lang="nl-NL" sz="1200" b="1" smtClean="0">
                <a:solidFill>
                  <a:srgbClr val="FFFF00"/>
                </a:solidFill>
              </a:rPr>
              <a:t>Jan vd Veen op 25-7-2020</a:t>
            </a:r>
            <a:endParaRPr lang="nl-NL" sz="1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41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1" descr="https://toernooibase.kndb.nl/applet/oerterpapplet2.0/createdia2.php?fen=W:W30,34,39,40,45:B13,14,23,25,28&amp;size=3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160" y="3922646"/>
            <a:ext cx="2006722" cy="2006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484784" y="116632"/>
            <a:ext cx="7772400" cy="864096"/>
          </a:xfrm>
        </p:spPr>
        <p:txBody>
          <a:bodyPr/>
          <a:lstStyle/>
          <a:p>
            <a:r>
              <a:rPr lang="nl-NL" dirty="0" smtClean="0"/>
              <a:t>Vaardigheidstest combinaties</a:t>
            </a:r>
            <a:endParaRPr lang="nl-NL" dirty="0"/>
          </a:p>
        </p:txBody>
      </p:sp>
      <p:sp>
        <p:nvSpPr>
          <p:cNvPr id="4" name="Footer Placeholder 2"/>
          <p:cNvSpPr txBox="1">
            <a:spLocks/>
          </p:cNvSpPr>
          <p:nvPr/>
        </p:nvSpPr>
        <p:spPr>
          <a:xfrm>
            <a:off x="6300192" y="116632"/>
            <a:ext cx="3471519" cy="4578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nl-NL"/>
            </a:defPPr>
            <a:lvl1pPr marL="0" algn="r" defTabSz="9144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1" smtClean="0">
                <a:solidFill>
                  <a:srgbClr val="FFFF00"/>
                </a:solidFill>
              </a:rPr>
              <a:t>Training door Hans v Hal en </a:t>
            </a:r>
          </a:p>
          <a:p>
            <a:pPr algn="ctr"/>
            <a:r>
              <a:rPr lang="nl-NL" sz="1200" b="1" smtClean="0">
                <a:solidFill>
                  <a:srgbClr val="FFFF00"/>
                </a:solidFill>
              </a:rPr>
              <a:t>Jan vd Veen op 25-7-2020</a:t>
            </a:r>
            <a:endParaRPr lang="nl-NL" sz="1200" b="1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7504" y="1412776"/>
            <a:ext cx="7128792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</p:txBody>
      </p:sp>
      <p:pic>
        <p:nvPicPr>
          <p:cNvPr id="2052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26" y="2351495"/>
            <a:ext cx="1676400" cy="1189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2" descr="https://toernooibase.kndb.nl/applet/oerterpapplet2.0/createdia2.php?fen=W:W27,32,37,38,41:B14,16,21,23,29&amp;size=3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71" y="3922881"/>
            <a:ext cx="1980828" cy="1980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13" descr="https://toernooibase.kndb.nl/applet/oerterpapplet2.0/createdia2.php?fen=W:W28,32,37,38,43:B11,19,21,23,26&amp;size=30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922646"/>
            <a:ext cx="2016224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14097" y="1080319"/>
            <a:ext cx="6067687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11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De Hielslag (coup de Talon)</a:t>
            </a:r>
            <a:br>
              <a:rPr kumimoji="0" lang="nl-NL" altLang="nl-NL" sz="11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nl-NL" altLang="nl-NL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nl-NL" altLang="nl-NL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nl-NL" altLang="nl-NL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Het principe van de Hielslag</a:t>
            </a:r>
            <a:br>
              <a:rPr kumimoji="0" lang="nl-NL" altLang="nl-NL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nl-NL" altLang="nl-NL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De volgende drie diagrammen geven het principe van de Hielslag weer. </a:t>
            </a:r>
            <a:br>
              <a:rPr kumimoji="0" lang="nl-NL" altLang="nl-NL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nl-NL" altLang="nl-NL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Kenmerk is dat wit 1 of meerdere schijven geeft en uiteindelijk zodanig achteruitslaat waarna </a:t>
            </a:r>
            <a:br>
              <a:rPr kumimoji="0" lang="nl-NL" altLang="nl-NL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nl-NL" altLang="nl-NL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hij de combinatie uitvoert. De uiteindelijke stand voor de eindslag kun je zien als een hiel van een voet.</a:t>
            </a:r>
            <a:endParaRPr kumimoji="0" lang="nl-NL" altLang="nl-NL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16462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-50800" y="429309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85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2"/>
          <p:cNvSpPr txBox="1">
            <a:spLocks/>
          </p:cNvSpPr>
          <p:nvPr/>
        </p:nvSpPr>
        <p:spPr>
          <a:xfrm>
            <a:off x="6300192" y="116632"/>
            <a:ext cx="3471519" cy="4578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nl-NL"/>
            </a:defPPr>
            <a:lvl1pPr marL="0" algn="r" defTabSz="9144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1" smtClean="0">
                <a:solidFill>
                  <a:srgbClr val="FFFF00"/>
                </a:solidFill>
              </a:rPr>
              <a:t>Training door Hans v Hal en </a:t>
            </a:r>
          </a:p>
          <a:p>
            <a:pPr algn="ctr"/>
            <a:r>
              <a:rPr lang="nl-NL" sz="1200" b="1" smtClean="0">
                <a:solidFill>
                  <a:srgbClr val="FFFF00"/>
                </a:solidFill>
              </a:rPr>
              <a:t>Jan vd Veen op 25-7-2020</a:t>
            </a:r>
            <a:endParaRPr lang="nl-NL" sz="1200" b="1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7504" y="1412776"/>
            <a:ext cx="7128792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16462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-50800" y="429309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7" name="Picture 30" descr="https://toernooibase.kndb.nl/applet/oerterpapplet2.0/createdia2.php?fen=W:W22,28,32,34,37,38,42:B9,11,13,17,19,21,24&amp;size=3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588372"/>
            <a:ext cx="1976532" cy="1976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3" descr="https://toernooibase.kndb.nl/applet/oerterpapplet2.0/createdia2.php?fen=W:W26,31,37,41,43,46:B6,7,17,18,28,33&amp;size=3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395" y="588372"/>
            <a:ext cx="1976532" cy="1976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4" descr="https://toernooibase.kndb.nl/applet/oerterpapplet2.0/createdia2.php?fen=W:W17,22,25,28,32,35,37,40,43,45:B1,6,8,9,11,14,15,16,19,24&amp;size=3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687" y="574526"/>
            <a:ext cx="1990378" cy="1990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5" descr="https://toernooibase.kndb.nl/applet/oerterpapplet2.0/createdia2.php?fen=W:W27,28,30,32,33,34,35,37,38,40,42,45,48:B12,13,14,15,16,17,18,19,21,23,24,25&amp;size=30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09" y="3093607"/>
            <a:ext cx="1962158" cy="1962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47" descr="https://toernooibase.kndb.nl/applet/oerterpapplet2.0/createdia2.php?fen=W:W32,34,38,40,42,43,45,47:B9,19,21,23,25,27,29&amp;size=3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395" y="3100920"/>
            <a:ext cx="1954845" cy="1954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48" descr="https://toernooibase.kndb.nl/applet/oerterpapplet2.0/createdia2.php?fen=W:W25,27,28,30,32,34,37,38,40,45:B3,8,9,11,12,13,14,17,19,23&amp;size=30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910" y="3100920"/>
            <a:ext cx="1954845" cy="1954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nl-NL" altLang="nl-NL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nl-NL" altLang="nl-NL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nl-NL" altLang="nl-NL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endParaRPr kumimoji="0" lang="nl-NL" alt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5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2"/>
          <p:cNvSpPr txBox="1">
            <a:spLocks/>
          </p:cNvSpPr>
          <p:nvPr/>
        </p:nvSpPr>
        <p:spPr>
          <a:xfrm>
            <a:off x="6300192" y="116632"/>
            <a:ext cx="3471519" cy="4578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nl-NL"/>
            </a:defPPr>
            <a:lvl1pPr marL="0" algn="r" defTabSz="9144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1" smtClean="0">
                <a:solidFill>
                  <a:srgbClr val="FFFF00"/>
                </a:solidFill>
              </a:rPr>
              <a:t>Training door Hans v Hal en </a:t>
            </a:r>
          </a:p>
          <a:p>
            <a:pPr algn="ctr"/>
            <a:r>
              <a:rPr lang="nl-NL" sz="1200" b="1" smtClean="0">
                <a:solidFill>
                  <a:srgbClr val="FFFF00"/>
                </a:solidFill>
              </a:rPr>
              <a:t>Jan vd Veen op 25-7-2020</a:t>
            </a:r>
            <a:endParaRPr lang="nl-NL" sz="1200" b="1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16462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8" name="Picture 52" descr="https://toernooibase.kndb.nl/applet/oerterpapplet2.0/createdia2.php?fen=W:W17,21,25,27,31,34,36,38,39:B1,2,3,7,8,9,10,14,18&amp;size=3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85800"/>
            <a:ext cx="2095128" cy="2095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Picture 53" descr="https://toernooibase.kndb.nl/applet/oerterpapplet2.0/createdia2.php?fen=W:W21,32,34,37,38,40,42,44,45,47:B2,3,8,9,10,12,19,23,25,29,36&amp;size=3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695743"/>
            <a:ext cx="2058069" cy="2058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54" descr="https://toernooibase.kndb.nl/applet/oerterpapplet2.0/createdia2.php?fen=W:W25,28,30,32,33,34,37,38,43:B2,8,11,12,13,14,19,21,26&amp;size=3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718881"/>
            <a:ext cx="2034931" cy="2034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55" descr="https://toernooibase.kndb.nl/applet/oerterpapplet2.0/createdia2.php?fen=W:W21,27,29,31,32,33,37,41:B3,8,9,11,12,13,16,18,22&amp;size=30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52873"/>
            <a:ext cx="2148336" cy="2148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56" descr="https://toernooibase.kndb.nl/applet/oerterpapplet2.0/createdia2.php?fen=W:W26,31,35,36,37,38,39,41,44,46,49:B1,2,4,7,8,9,10,13,17,18,24,28&amp;size=3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164780"/>
            <a:ext cx="2136428" cy="2136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57" descr="https://toernooibase.kndb.nl/applet/oerterpapplet2.0/createdia2.php?fen=W:W17,22,28,32,35,37,43,44:B1,2,3,6,8,10,11,19,24&amp;size=30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196119"/>
            <a:ext cx="2105089" cy="2105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11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nl-NL" altLang="nl-NL" sz="11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nl-NL" altLang="nl-NL" sz="11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nl-NL" altLang="nl-NL" sz="11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endParaRPr kumimoji="0" lang="nl-NL" altLang="nl-NL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10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11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nl-NL" altLang="nl-NL" sz="11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endParaRPr kumimoji="0" lang="nl-NL" altLang="nl-NL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808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2"/>
          <p:cNvSpPr txBox="1">
            <a:spLocks/>
          </p:cNvSpPr>
          <p:nvPr/>
        </p:nvSpPr>
        <p:spPr>
          <a:xfrm>
            <a:off x="6300192" y="116632"/>
            <a:ext cx="3471519" cy="4578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nl-NL"/>
            </a:defPPr>
            <a:lvl1pPr marL="0" algn="r" defTabSz="9144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1" smtClean="0">
                <a:solidFill>
                  <a:srgbClr val="FFFF00"/>
                </a:solidFill>
              </a:rPr>
              <a:t>Training door Hans v Hal en </a:t>
            </a:r>
          </a:p>
          <a:p>
            <a:pPr algn="ctr"/>
            <a:r>
              <a:rPr lang="nl-NL" sz="1200" b="1" smtClean="0">
                <a:solidFill>
                  <a:srgbClr val="FFFF00"/>
                </a:solidFill>
              </a:rPr>
              <a:t>Jan vd Veen op 25-7-2020</a:t>
            </a:r>
            <a:endParaRPr lang="nl-NL" sz="1200" b="1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16462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169" name="Picture 16" descr="https://toernooibase.kndb.nl/applet/oerterpapplet2.0/createdia2.php?fen=W:W27,28,31,32,33,34,36,37,38,42,43,48:B3,8,9,13,16,17,18,19,21,23,24,26&amp;size=3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45579"/>
            <a:ext cx="2021981" cy="2021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17" descr="https://toernooibase.kndb.nl/applet/oerterpapplet2.0/createdia2.php?fen=W:W27,28,32,33,37,38,39,42,43,48:B7,12,13,14,15,17,19,23,24,26&amp;size=3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49548"/>
            <a:ext cx="1999332" cy="199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18" descr="https://toernooibase.kndb.nl/applet/oerterpapplet2.0/createdia2.php?fen=W:W27,28,32,34,37,38,40,43:B7,9,13,14,17,19,23,26,29&amp;size=3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485" y="345578"/>
            <a:ext cx="2003300" cy="2003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19" descr="https://toernooibase.kndb.nl/applet/oerterpapplet2.0/createdia2.php?fen=W:W27,28,32,33,34,37,39,42,44:B9,11,12,13,19,23,24,26,35&amp;size=30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742655"/>
            <a:ext cx="2054497" cy="2054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20" descr="https://toernooibase.kndb.nl/applet/oerterpapplet2.0/createdia2.php?fen=W:W22,27,28,32,33,34,37,39,42,44,47:B8,9,11,13,17,19,23,24,25,26,35&amp;size=3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769906"/>
            <a:ext cx="1999993" cy="1999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21" descr="https://toernooibase.kndb.nl/applet/oerterpapplet2.0/createdia2.php?fen=W:W27,28,32,33,37,38,39,42,43,48:B3,4,6,7,12,13,15,17,19,23,26&amp;size=30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485" y="2742655"/>
            <a:ext cx="2054497" cy="2054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nl-NL" altLang="nl-NL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</a:br>
            <a:endParaRPr kumimoji="0" lang="nl-NL" altLang="nl-NL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13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2"/>
          <p:cNvSpPr txBox="1">
            <a:spLocks/>
          </p:cNvSpPr>
          <p:nvPr/>
        </p:nvSpPr>
        <p:spPr>
          <a:xfrm>
            <a:off x="6300192" y="116632"/>
            <a:ext cx="3471519" cy="4578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nl-NL"/>
            </a:defPPr>
            <a:lvl1pPr marL="0" algn="r" defTabSz="9144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1" smtClean="0">
                <a:solidFill>
                  <a:srgbClr val="FFFF00"/>
                </a:solidFill>
              </a:rPr>
              <a:t>Training door Hans v Hal en </a:t>
            </a:r>
          </a:p>
          <a:p>
            <a:pPr algn="ctr"/>
            <a:r>
              <a:rPr lang="nl-NL" sz="1200" b="1" smtClean="0">
                <a:solidFill>
                  <a:srgbClr val="FFFF00"/>
                </a:solidFill>
              </a:rPr>
              <a:t>Jan vd Veen op 25-7-2020</a:t>
            </a:r>
            <a:endParaRPr lang="nl-NL" sz="1200" b="1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16462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5" name="Picture 22" descr="https://toernooibase.kndb.nl/applet/oerterpapplet2.0/createdia2.php?fen=W:W27,28,32,33,35,37,38,39,40,42,43,44,45,48:B3,4,6,7,12,13,15,17,19,20,23,24,25,26&amp;size=3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208823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23" descr="https://toernooibase.kndb.nl/applet/oerterpapplet2.0/createdia2.php?fen=W:W27,28,30,32,33,35,37,40,44,45:B7,8,9,11,12,16,19,20,23,24&amp;size=3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76672"/>
            <a:ext cx="208823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7" name="Picture 24" descr="https://toernooibase.kndb.nl/applet/oerterpapplet2.0/createdia2.php?fen=W:W27,28,32,33,34,35,37,39,43:B9,11,12,13,19,23,24,25,26&amp;size=3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917" y="492732"/>
            <a:ext cx="2072172" cy="2072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25" descr="https://toernooibase.kndb.nl/applet/oerterpapplet2.0/createdia2.php?fen=W:W27,28,32,33,34,39,40,42,44,45:B7,9,12,13,17,19,20,23,24,35&amp;size=30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12976"/>
            <a:ext cx="208823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9" name="Picture 26" descr="https://toernooibase.kndb.nl/applet/oerterpapplet2.0/createdia2.php?fen=W:W25,27,28,32,33,34,37,38,39,40,42,43,45,48:B2,3,4,6,9,10,12,13,14,15,17,19,23,24&amp;size=3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212976"/>
            <a:ext cx="208823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27" descr="https://toernooibase.kndb.nl/applet/oerterpapplet2.0/createdia2.php?fen=W:W27,28,32,33,35,37,38,40,42,43,44,45,48:B3,7,8,9,10,12,13,15,16,17,19,23,24&amp;size=30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916" y="3212976"/>
            <a:ext cx="2088231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nl-NL" altLang="nl-NL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</a:br>
            <a:endParaRPr kumimoji="0" lang="nl-NL" altLang="nl-NL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91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484784" y="116632"/>
            <a:ext cx="7772400" cy="864096"/>
          </a:xfrm>
        </p:spPr>
        <p:txBody>
          <a:bodyPr/>
          <a:lstStyle/>
          <a:p>
            <a:r>
              <a:rPr lang="nl-NL" dirty="0" smtClean="0"/>
              <a:t>Partijfragmenten</a:t>
            </a:r>
            <a:endParaRPr lang="nl-NL" dirty="0"/>
          </a:p>
        </p:txBody>
      </p:sp>
      <p:sp>
        <p:nvSpPr>
          <p:cNvPr id="4" name="Footer Placeholder 2"/>
          <p:cNvSpPr txBox="1">
            <a:spLocks/>
          </p:cNvSpPr>
          <p:nvPr/>
        </p:nvSpPr>
        <p:spPr>
          <a:xfrm>
            <a:off x="6300192" y="116632"/>
            <a:ext cx="3471519" cy="4578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nl-NL"/>
            </a:defPPr>
            <a:lvl1pPr marL="0" algn="r" defTabSz="9144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1" smtClean="0">
                <a:solidFill>
                  <a:srgbClr val="FFFF00"/>
                </a:solidFill>
              </a:rPr>
              <a:t>Training door Hans v Hal en </a:t>
            </a:r>
          </a:p>
          <a:p>
            <a:pPr algn="ctr"/>
            <a:r>
              <a:rPr lang="nl-NL" sz="1200" b="1" smtClean="0">
                <a:solidFill>
                  <a:srgbClr val="FFFF00"/>
                </a:solidFill>
              </a:rPr>
              <a:t>Jan vd Veen op 25-7-2020</a:t>
            </a:r>
            <a:endParaRPr lang="nl-NL" sz="1200" b="1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7504" y="1412776"/>
            <a:ext cx="712879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100" dirty="0"/>
              <a:t>Peter  – Adrie , stand na 11.46-41 -&gt; hoe kan zwart de winst forceren?</a:t>
            </a:r>
          </a:p>
          <a:p>
            <a:r>
              <a:rPr lang="nl-NL" sz="1100" dirty="0"/>
              <a:t/>
            </a:r>
            <a:br>
              <a:rPr lang="nl-NL" sz="1100" dirty="0"/>
            </a:br>
            <a:r>
              <a:rPr lang="nl-NL" sz="1100" dirty="0">
                <a:hlinkClick r:id="rId2"/>
              </a:rPr>
              <a:t>https://toernooibase.kndb.nl/opvraag/applet.php?taal=&amp;kl=23&amp;Id=9663&amp;r=1&amp;jr=20&amp;wed=1262108&amp;view</a:t>
            </a:r>
            <a:r>
              <a:rPr lang="nl-NL" sz="1100" dirty="0" smtClean="0"/>
              <a:t>=</a:t>
            </a:r>
          </a:p>
          <a:p>
            <a:endParaRPr lang="nl-NL" sz="1100" dirty="0"/>
          </a:p>
          <a:p>
            <a:r>
              <a:rPr lang="nl-NL" sz="1100" dirty="0">
                <a:hlinkClick r:id="rId3" action="ppaction://hlinkfile"/>
              </a:rPr>
              <a:t>..\..\..\</a:t>
            </a:r>
            <a:r>
              <a:rPr lang="nl-NL" sz="1100" dirty="0" err="1">
                <a:hlinkClick r:id="rId3" action="ppaction://hlinkfile"/>
              </a:rPr>
              <a:t>BorKlaas</a:t>
            </a:r>
            <a:r>
              <a:rPr lang="nl-NL" sz="1100" dirty="0">
                <a:hlinkClick r:id="rId3" action="ppaction://hlinkfile"/>
              </a:rPr>
              <a:t>\Tdam5\Databases\</a:t>
            </a:r>
            <a:r>
              <a:rPr lang="nl-NL" sz="1100" dirty="0" err="1">
                <a:hlinkClick r:id="rId3" action="ppaction://hlinkfile"/>
              </a:rPr>
              <a:t>hvhdatabases</a:t>
            </a:r>
            <a:r>
              <a:rPr lang="nl-NL" sz="1100" dirty="0">
                <a:hlinkClick r:id="rId3" action="ppaction://hlinkfile"/>
              </a:rPr>
              <a:t>\</a:t>
            </a:r>
            <a:r>
              <a:rPr lang="nl-NL" sz="1100" dirty="0" err="1">
                <a:hlinkClick r:id="rId3" action="ppaction://hlinkfile"/>
              </a:rPr>
              <a:t>fragmenten.cgd</a:t>
            </a:r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350" y="2708920"/>
            <a:ext cx="3600400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41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484784" y="116632"/>
            <a:ext cx="7772400" cy="864096"/>
          </a:xfrm>
        </p:spPr>
        <p:txBody>
          <a:bodyPr/>
          <a:lstStyle/>
          <a:p>
            <a:r>
              <a:rPr lang="nl-NL" dirty="0" smtClean="0"/>
              <a:t>Partijfragmenten</a:t>
            </a:r>
            <a:endParaRPr lang="nl-NL" dirty="0"/>
          </a:p>
        </p:txBody>
      </p:sp>
      <p:sp>
        <p:nvSpPr>
          <p:cNvPr id="4" name="Footer Placeholder 2"/>
          <p:cNvSpPr txBox="1">
            <a:spLocks/>
          </p:cNvSpPr>
          <p:nvPr/>
        </p:nvSpPr>
        <p:spPr>
          <a:xfrm>
            <a:off x="6300192" y="116632"/>
            <a:ext cx="3471519" cy="4578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nl-NL"/>
            </a:defPPr>
            <a:lvl1pPr marL="0" algn="r" defTabSz="9144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1" smtClean="0">
                <a:solidFill>
                  <a:srgbClr val="FFFF00"/>
                </a:solidFill>
              </a:rPr>
              <a:t>Training door Hans v Hal en </a:t>
            </a:r>
          </a:p>
          <a:p>
            <a:pPr algn="ctr"/>
            <a:r>
              <a:rPr lang="nl-NL" sz="1200" b="1" smtClean="0">
                <a:solidFill>
                  <a:srgbClr val="FFFF00"/>
                </a:solidFill>
              </a:rPr>
              <a:t>Jan vd Veen op 25-7-2020</a:t>
            </a:r>
            <a:endParaRPr lang="nl-NL" sz="1200" b="1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7504" y="1412776"/>
            <a:ext cx="7128792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100" dirty="0" smtClean="0"/>
              <a:t>Albert  </a:t>
            </a:r>
            <a:r>
              <a:rPr lang="nl-NL" sz="1100" dirty="0"/>
              <a:t>– Hans Luchies, stand na 44…… 14-20 -&gt; stel 45. 42-38 20x29 46. 28-23 -&gt; hoe krijgt zwart toch winstkansen?</a:t>
            </a:r>
          </a:p>
          <a:p>
            <a:r>
              <a:rPr lang="nl-NL" sz="1100" dirty="0"/>
              <a:t> </a:t>
            </a:r>
          </a:p>
          <a:p>
            <a:r>
              <a:rPr lang="nl-NL" sz="1100" dirty="0">
                <a:hlinkClick r:id="rId2"/>
              </a:rPr>
              <a:t>https://toernooibase.kndb.nl/opvraag/applet.php?taal=&amp;kl=23&amp;Id=9663&amp;r=1&amp;jr=20&amp;wed=1262107&amp;view</a:t>
            </a:r>
            <a:r>
              <a:rPr lang="nl-NL" sz="1100" dirty="0" smtClean="0"/>
              <a:t>=</a:t>
            </a:r>
          </a:p>
          <a:p>
            <a:endParaRPr lang="nl-NL" sz="1100" dirty="0" smtClean="0"/>
          </a:p>
          <a:p>
            <a:r>
              <a:rPr lang="nl-NL" sz="1100" dirty="0">
                <a:hlinkClick r:id="rId3" action="ppaction://hlinkfile"/>
              </a:rPr>
              <a:t>..\..\..\</a:t>
            </a:r>
            <a:r>
              <a:rPr lang="nl-NL" sz="1100" dirty="0" err="1">
                <a:hlinkClick r:id="rId3" action="ppaction://hlinkfile"/>
              </a:rPr>
              <a:t>BorKlaas</a:t>
            </a:r>
            <a:r>
              <a:rPr lang="nl-NL" sz="1100" dirty="0">
                <a:hlinkClick r:id="rId3" action="ppaction://hlinkfile"/>
              </a:rPr>
              <a:t>\Tdam5\Databases\</a:t>
            </a:r>
            <a:r>
              <a:rPr lang="nl-NL" sz="1100" dirty="0" err="1">
                <a:hlinkClick r:id="rId3" action="ppaction://hlinkfile"/>
              </a:rPr>
              <a:t>hvhdatabases</a:t>
            </a:r>
            <a:r>
              <a:rPr lang="nl-NL" sz="1100" dirty="0">
                <a:hlinkClick r:id="rId3" action="ppaction://hlinkfile"/>
              </a:rPr>
              <a:t>\</a:t>
            </a:r>
            <a:r>
              <a:rPr lang="nl-NL" sz="1100" dirty="0" err="1">
                <a:hlinkClick r:id="rId3" action="ppaction://hlinkfile"/>
              </a:rPr>
              <a:t>fragmenten.cgd</a:t>
            </a:r>
            <a:endParaRPr lang="nl-NL" sz="1100" dirty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r>
              <a:rPr lang="nl-NL" sz="1100" dirty="0"/>
              <a:t> 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636912"/>
            <a:ext cx="3630471" cy="3630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81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484784" y="116632"/>
            <a:ext cx="7772400" cy="864096"/>
          </a:xfrm>
        </p:spPr>
        <p:txBody>
          <a:bodyPr/>
          <a:lstStyle/>
          <a:p>
            <a:r>
              <a:rPr lang="nl-NL" dirty="0" smtClean="0"/>
              <a:t>Partijfragmenten</a:t>
            </a:r>
            <a:endParaRPr lang="nl-NL" dirty="0"/>
          </a:p>
        </p:txBody>
      </p:sp>
      <p:sp>
        <p:nvSpPr>
          <p:cNvPr id="4" name="Footer Placeholder 2"/>
          <p:cNvSpPr txBox="1">
            <a:spLocks/>
          </p:cNvSpPr>
          <p:nvPr/>
        </p:nvSpPr>
        <p:spPr>
          <a:xfrm>
            <a:off x="6300192" y="116632"/>
            <a:ext cx="3471519" cy="4578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nl-NL"/>
            </a:defPPr>
            <a:lvl1pPr marL="0" algn="r" defTabSz="9144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1" smtClean="0">
                <a:solidFill>
                  <a:srgbClr val="FFFF00"/>
                </a:solidFill>
              </a:rPr>
              <a:t>Training door Hans v Hal en </a:t>
            </a:r>
          </a:p>
          <a:p>
            <a:pPr algn="ctr"/>
            <a:r>
              <a:rPr lang="nl-NL" sz="1200" b="1" smtClean="0">
                <a:solidFill>
                  <a:srgbClr val="FFFF00"/>
                </a:solidFill>
              </a:rPr>
              <a:t>Jan vd Veen op 25-7-2020</a:t>
            </a:r>
            <a:endParaRPr lang="nl-NL" sz="1200" b="1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7504" y="1412776"/>
            <a:ext cx="712879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l-NL" sz="1100" dirty="0"/>
          </a:p>
          <a:p>
            <a:r>
              <a:rPr lang="nl-NL" sz="1100" dirty="0"/>
              <a:t>Jan – Willem, stand na 18…..20-25-&gt; </a:t>
            </a:r>
          </a:p>
          <a:p>
            <a:r>
              <a:rPr lang="nl-NL" sz="1100" dirty="0"/>
              <a:t> </a:t>
            </a:r>
          </a:p>
          <a:p>
            <a:r>
              <a:rPr lang="nl-NL" sz="1100" dirty="0">
                <a:hlinkClick r:id="rId2"/>
              </a:rPr>
              <a:t>https://toernooibase.kndb.nl/opvraag/applet.php?taal=&amp;kl=23&amp;Id=9663&amp;r=2&amp;jr=20&amp;wed=1263805&amp;view</a:t>
            </a:r>
            <a:r>
              <a:rPr lang="nl-NL" sz="1100" dirty="0" smtClean="0"/>
              <a:t>=</a:t>
            </a:r>
          </a:p>
          <a:p>
            <a:endParaRPr lang="nl-NL" sz="1100" dirty="0"/>
          </a:p>
          <a:p>
            <a:r>
              <a:rPr lang="nl-NL" sz="1100" dirty="0">
                <a:hlinkClick r:id="rId3" action="ppaction://hlinkfile"/>
              </a:rPr>
              <a:t>..\..\..\</a:t>
            </a:r>
            <a:r>
              <a:rPr lang="nl-NL" sz="1100" dirty="0" err="1">
                <a:hlinkClick r:id="rId3" action="ppaction://hlinkfile"/>
              </a:rPr>
              <a:t>BorKlaas</a:t>
            </a:r>
            <a:r>
              <a:rPr lang="nl-NL" sz="1100" dirty="0">
                <a:hlinkClick r:id="rId3" action="ppaction://hlinkfile"/>
              </a:rPr>
              <a:t>\Tdam5\Databases\</a:t>
            </a:r>
            <a:r>
              <a:rPr lang="nl-NL" sz="1100" dirty="0" err="1">
                <a:hlinkClick r:id="rId3" action="ppaction://hlinkfile"/>
              </a:rPr>
              <a:t>hvhdatabases</a:t>
            </a:r>
            <a:r>
              <a:rPr lang="nl-NL" sz="1100" dirty="0">
                <a:hlinkClick r:id="rId3" action="ppaction://hlinkfile"/>
              </a:rPr>
              <a:t>\</a:t>
            </a:r>
            <a:r>
              <a:rPr lang="nl-NL" sz="1100" dirty="0" err="1">
                <a:hlinkClick r:id="rId3" action="ppaction://hlinkfile"/>
              </a:rPr>
              <a:t>fragmenten.cgd</a:t>
            </a:r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r>
              <a:rPr lang="nl-NL" sz="1100" dirty="0"/>
              <a:t> 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708" y="2654628"/>
            <a:ext cx="3456384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81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484784" y="116632"/>
            <a:ext cx="7772400" cy="864096"/>
          </a:xfrm>
        </p:spPr>
        <p:txBody>
          <a:bodyPr/>
          <a:lstStyle/>
          <a:p>
            <a:r>
              <a:rPr lang="nl-NL" dirty="0" smtClean="0"/>
              <a:t>Partijfragmenten</a:t>
            </a:r>
            <a:endParaRPr lang="nl-NL" dirty="0"/>
          </a:p>
        </p:txBody>
      </p:sp>
      <p:sp>
        <p:nvSpPr>
          <p:cNvPr id="4" name="Footer Placeholder 2"/>
          <p:cNvSpPr txBox="1">
            <a:spLocks/>
          </p:cNvSpPr>
          <p:nvPr/>
        </p:nvSpPr>
        <p:spPr>
          <a:xfrm>
            <a:off x="6300192" y="116632"/>
            <a:ext cx="3471519" cy="4578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nl-NL"/>
            </a:defPPr>
            <a:lvl1pPr marL="0" algn="r" defTabSz="9144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1" smtClean="0">
                <a:solidFill>
                  <a:srgbClr val="FFFF00"/>
                </a:solidFill>
              </a:rPr>
              <a:t>Training door Hans v Hal en </a:t>
            </a:r>
          </a:p>
          <a:p>
            <a:pPr algn="ctr"/>
            <a:r>
              <a:rPr lang="nl-NL" sz="1200" b="1" smtClean="0">
                <a:solidFill>
                  <a:srgbClr val="FFFF00"/>
                </a:solidFill>
              </a:rPr>
              <a:t>Jan vd Veen op 25-7-2020</a:t>
            </a:r>
            <a:endParaRPr lang="nl-NL" sz="1200" b="1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7504" y="1412776"/>
            <a:ext cx="7128792" cy="5001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100" dirty="0" smtClean="0"/>
              <a:t>Fred </a:t>
            </a:r>
            <a:r>
              <a:rPr lang="nl-NL" sz="1100" dirty="0"/>
              <a:t>– Hans vh, stand na 53. 40-35 -&gt; beste zet/voortzetting zwart?</a:t>
            </a:r>
          </a:p>
          <a:p>
            <a:r>
              <a:rPr lang="nl-NL" sz="1100" dirty="0"/>
              <a:t> </a:t>
            </a:r>
          </a:p>
          <a:p>
            <a:r>
              <a:rPr lang="nl-NL" sz="1100" dirty="0">
                <a:hlinkClick r:id="rId2"/>
              </a:rPr>
              <a:t>https://toernooibase.kndb.nl/opvraag/applet.php?taal=&amp;kl=23&amp;Id=9663&amp;r=2&amp;jr=20&amp;wed=1263804&amp;view</a:t>
            </a:r>
            <a:r>
              <a:rPr lang="nl-NL" sz="1100" dirty="0" smtClean="0"/>
              <a:t>=</a:t>
            </a:r>
          </a:p>
          <a:p>
            <a:endParaRPr lang="nl-NL" sz="1100" dirty="0" smtClean="0"/>
          </a:p>
          <a:p>
            <a:r>
              <a:rPr lang="nl-NL" sz="1100" dirty="0">
                <a:hlinkClick r:id="rId3" action="ppaction://hlinkfile"/>
              </a:rPr>
              <a:t>..\..\..\</a:t>
            </a:r>
            <a:r>
              <a:rPr lang="nl-NL" sz="1100" dirty="0" err="1">
                <a:hlinkClick r:id="rId3" action="ppaction://hlinkfile"/>
              </a:rPr>
              <a:t>BorKlaas</a:t>
            </a:r>
            <a:r>
              <a:rPr lang="nl-NL" sz="1100" dirty="0">
                <a:hlinkClick r:id="rId3" action="ppaction://hlinkfile"/>
              </a:rPr>
              <a:t>\Tdam5\Databases\</a:t>
            </a:r>
            <a:r>
              <a:rPr lang="nl-NL" sz="1100" dirty="0" err="1">
                <a:hlinkClick r:id="rId3" action="ppaction://hlinkfile"/>
              </a:rPr>
              <a:t>hvhdatabases</a:t>
            </a:r>
            <a:r>
              <a:rPr lang="nl-NL" sz="1100" dirty="0">
                <a:hlinkClick r:id="rId3" action="ppaction://hlinkfile"/>
              </a:rPr>
              <a:t>\</a:t>
            </a:r>
            <a:r>
              <a:rPr lang="nl-NL" sz="1100" dirty="0" err="1">
                <a:hlinkClick r:id="rId3" action="ppaction://hlinkfile"/>
              </a:rPr>
              <a:t>fragmenten.cgd</a:t>
            </a:r>
            <a:endParaRPr lang="nl-NL" sz="1100" dirty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r>
              <a:rPr lang="nl-NL" sz="1100" dirty="0"/>
              <a:t> 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492896"/>
            <a:ext cx="3672408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81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484784" y="116632"/>
            <a:ext cx="7772400" cy="864096"/>
          </a:xfrm>
        </p:spPr>
        <p:txBody>
          <a:bodyPr/>
          <a:lstStyle/>
          <a:p>
            <a:r>
              <a:rPr lang="nl-NL" dirty="0" smtClean="0"/>
              <a:t>Partijfragmenten</a:t>
            </a:r>
            <a:endParaRPr lang="nl-NL" dirty="0"/>
          </a:p>
        </p:txBody>
      </p:sp>
      <p:sp>
        <p:nvSpPr>
          <p:cNvPr id="4" name="Footer Placeholder 2"/>
          <p:cNvSpPr txBox="1">
            <a:spLocks/>
          </p:cNvSpPr>
          <p:nvPr/>
        </p:nvSpPr>
        <p:spPr>
          <a:xfrm>
            <a:off x="6300192" y="116632"/>
            <a:ext cx="3471519" cy="4578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nl-NL"/>
            </a:defPPr>
            <a:lvl1pPr marL="0" algn="r" defTabSz="9144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1" smtClean="0">
                <a:solidFill>
                  <a:srgbClr val="FFFF00"/>
                </a:solidFill>
              </a:rPr>
              <a:t>Training door Hans v Hal en </a:t>
            </a:r>
          </a:p>
          <a:p>
            <a:pPr algn="ctr"/>
            <a:r>
              <a:rPr lang="nl-NL" sz="1200" b="1" smtClean="0">
                <a:solidFill>
                  <a:srgbClr val="FFFF00"/>
                </a:solidFill>
              </a:rPr>
              <a:t>Jan vd Veen op 25-7-2020</a:t>
            </a:r>
            <a:endParaRPr lang="nl-NL" sz="1200" b="1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7504" y="1412776"/>
            <a:ext cx="712879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100" dirty="0" smtClean="0"/>
              <a:t>Fred </a:t>
            </a:r>
            <a:r>
              <a:rPr lang="nl-NL" sz="1100" dirty="0"/>
              <a:t>– Peter, stand na 14….8-13 -&gt; beste spel voor wit?</a:t>
            </a:r>
          </a:p>
          <a:p>
            <a:r>
              <a:rPr lang="nl-NL" sz="1100" dirty="0"/>
              <a:t> </a:t>
            </a:r>
          </a:p>
          <a:p>
            <a:r>
              <a:rPr lang="nl-NL" sz="1100" dirty="0">
                <a:hlinkClick r:id="rId2"/>
              </a:rPr>
              <a:t>https://toernooibase.kndb.nl/opvraag/applet.php?taal=&amp;kl=23&amp;Id=9663&amp;r=4&amp;jr=20&amp;wed=1268554&amp;view</a:t>
            </a:r>
            <a:r>
              <a:rPr lang="nl-NL" sz="1100" dirty="0" smtClean="0"/>
              <a:t>=</a:t>
            </a:r>
          </a:p>
          <a:p>
            <a:endParaRPr lang="nl-NL" sz="1100" dirty="0"/>
          </a:p>
          <a:p>
            <a:r>
              <a:rPr lang="nl-NL" sz="1100" dirty="0">
                <a:hlinkClick r:id="rId3" action="ppaction://hlinkfile"/>
              </a:rPr>
              <a:t>..\..\..\</a:t>
            </a:r>
            <a:r>
              <a:rPr lang="nl-NL" sz="1100" dirty="0" err="1">
                <a:hlinkClick r:id="rId3" action="ppaction://hlinkfile"/>
              </a:rPr>
              <a:t>BorKlaas</a:t>
            </a:r>
            <a:r>
              <a:rPr lang="nl-NL" sz="1100" dirty="0">
                <a:hlinkClick r:id="rId3" action="ppaction://hlinkfile"/>
              </a:rPr>
              <a:t>\Tdam5\Databases\</a:t>
            </a:r>
            <a:r>
              <a:rPr lang="nl-NL" sz="1100" dirty="0" err="1">
                <a:hlinkClick r:id="rId3" action="ppaction://hlinkfile"/>
              </a:rPr>
              <a:t>hvhdatabases</a:t>
            </a:r>
            <a:r>
              <a:rPr lang="nl-NL" sz="1100" dirty="0">
                <a:hlinkClick r:id="rId3" action="ppaction://hlinkfile"/>
              </a:rPr>
              <a:t>\</a:t>
            </a:r>
            <a:r>
              <a:rPr lang="nl-NL" sz="1100" dirty="0" err="1">
                <a:hlinkClick r:id="rId3" action="ppaction://hlinkfile"/>
              </a:rPr>
              <a:t>fragmenten.cgd</a:t>
            </a:r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r>
              <a:rPr lang="nl-NL" sz="1100" dirty="0"/>
              <a:t> 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91" y="2708920"/>
            <a:ext cx="3816424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81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484784" y="116632"/>
            <a:ext cx="7772400" cy="864096"/>
          </a:xfrm>
        </p:spPr>
        <p:txBody>
          <a:bodyPr/>
          <a:lstStyle/>
          <a:p>
            <a:r>
              <a:rPr lang="nl-NL" dirty="0" smtClean="0"/>
              <a:t>Partijfragmenten</a:t>
            </a:r>
            <a:endParaRPr lang="nl-NL" dirty="0"/>
          </a:p>
        </p:txBody>
      </p:sp>
      <p:sp>
        <p:nvSpPr>
          <p:cNvPr id="4" name="Footer Placeholder 2"/>
          <p:cNvSpPr txBox="1">
            <a:spLocks/>
          </p:cNvSpPr>
          <p:nvPr/>
        </p:nvSpPr>
        <p:spPr>
          <a:xfrm>
            <a:off x="6300192" y="116632"/>
            <a:ext cx="3471519" cy="4578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nl-NL"/>
            </a:defPPr>
            <a:lvl1pPr marL="0" algn="r" defTabSz="9144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1" smtClean="0">
                <a:solidFill>
                  <a:srgbClr val="FFFF00"/>
                </a:solidFill>
              </a:rPr>
              <a:t>Training door Hans v Hal en </a:t>
            </a:r>
          </a:p>
          <a:p>
            <a:pPr algn="ctr"/>
            <a:r>
              <a:rPr lang="nl-NL" sz="1200" b="1" smtClean="0">
                <a:solidFill>
                  <a:srgbClr val="FFFF00"/>
                </a:solidFill>
              </a:rPr>
              <a:t>Jan vd Veen op 25-7-2020</a:t>
            </a:r>
            <a:endParaRPr lang="nl-NL" sz="1200" b="1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7504" y="1412776"/>
            <a:ext cx="712879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100" dirty="0" smtClean="0"/>
              <a:t>HansL </a:t>
            </a:r>
            <a:r>
              <a:rPr lang="nl-NL" sz="1100" dirty="0"/>
              <a:t>– Hans vh, stand na 22.34-30-&gt; welke goede mogelijkheid mist zwart hier?</a:t>
            </a:r>
          </a:p>
          <a:p>
            <a:r>
              <a:rPr lang="nl-NL" sz="1100" dirty="0"/>
              <a:t> </a:t>
            </a:r>
          </a:p>
          <a:p>
            <a:r>
              <a:rPr lang="nl-NL" sz="1100" dirty="0">
                <a:hlinkClick r:id="rId2"/>
              </a:rPr>
              <a:t>https://toernooibase.kndb.nl/opvraag/applet.php?taal=&amp;kl=23&amp;Id=9663&amp;r=6&amp;jr=20&amp;wed=1273156&amp;view</a:t>
            </a:r>
            <a:r>
              <a:rPr lang="nl-NL" sz="1100" dirty="0" smtClean="0"/>
              <a:t>=</a:t>
            </a:r>
          </a:p>
          <a:p>
            <a:endParaRPr lang="nl-NL" sz="1100" dirty="0"/>
          </a:p>
          <a:p>
            <a:r>
              <a:rPr lang="nl-NL" sz="1100" dirty="0">
                <a:hlinkClick r:id="rId3" action="ppaction://hlinkfile"/>
              </a:rPr>
              <a:t>..\..\..\</a:t>
            </a:r>
            <a:r>
              <a:rPr lang="nl-NL" sz="1100" dirty="0" err="1">
                <a:hlinkClick r:id="rId3" action="ppaction://hlinkfile"/>
              </a:rPr>
              <a:t>BorKlaas</a:t>
            </a:r>
            <a:r>
              <a:rPr lang="nl-NL" sz="1100" dirty="0">
                <a:hlinkClick r:id="rId3" action="ppaction://hlinkfile"/>
              </a:rPr>
              <a:t>\Tdam5\Databases\</a:t>
            </a:r>
            <a:r>
              <a:rPr lang="nl-NL" sz="1100" dirty="0" err="1">
                <a:hlinkClick r:id="rId3" action="ppaction://hlinkfile"/>
              </a:rPr>
              <a:t>hvhdatabases</a:t>
            </a:r>
            <a:r>
              <a:rPr lang="nl-NL" sz="1100" dirty="0">
                <a:hlinkClick r:id="rId3" action="ppaction://hlinkfile"/>
              </a:rPr>
              <a:t>\</a:t>
            </a:r>
            <a:r>
              <a:rPr lang="nl-NL" sz="1100" dirty="0" err="1">
                <a:hlinkClick r:id="rId3" action="ppaction://hlinkfile"/>
              </a:rPr>
              <a:t>fragmenten.cgd</a:t>
            </a:r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r>
              <a:rPr lang="nl-NL" sz="1100" dirty="0"/>
              <a:t> 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993" y="2564904"/>
            <a:ext cx="4016623" cy="4016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814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484784" y="116632"/>
            <a:ext cx="7772400" cy="864096"/>
          </a:xfrm>
        </p:spPr>
        <p:txBody>
          <a:bodyPr/>
          <a:lstStyle/>
          <a:p>
            <a:r>
              <a:rPr lang="nl-NL" dirty="0" smtClean="0"/>
              <a:t>Partijfragmenten</a:t>
            </a:r>
            <a:endParaRPr lang="nl-NL" dirty="0"/>
          </a:p>
        </p:txBody>
      </p:sp>
      <p:sp>
        <p:nvSpPr>
          <p:cNvPr id="4" name="Footer Placeholder 2"/>
          <p:cNvSpPr txBox="1">
            <a:spLocks/>
          </p:cNvSpPr>
          <p:nvPr/>
        </p:nvSpPr>
        <p:spPr>
          <a:xfrm>
            <a:off x="6300192" y="116632"/>
            <a:ext cx="3471519" cy="4578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nl-NL"/>
            </a:defPPr>
            <a:lvl1pPr marL="0" algn="r" defTabSz="9144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1" smtClean="0">
                <a:solidFill>
                  <a:srgbClr val="FFFF00"/>
                </a:solidFill>
              </a:rPr>
              <a:t>Training door Hans v Hal en </a:t>
            </a:r>
          </a:p>
          <a:p>
            <a:pPr algn="ctr"/>
            <a:r>
              <a:rPr lang="nl-NL" sz="1200" b="1" smtClean="0">
                <a:solidFill>
                  <a:srgbClr val="FFFF00"/>
                </a:solidFill>
              </a:rPr>
              <a:t>Jan vd Veen op 25-7-2020</a:t>
            </a:r>
            <a:endParaRPr lang="nl-NL" sz="1200" b="1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7504" y="1412776"/>
            <a:ext cx="7128792" cy="533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100" dirty="0" smtClean="0"/>
              <a:t>Jan </a:t>
            </a:r>
            <a:r>
              <a:rPr lang="nl-NL" sz="1100" dirty="0"/>
              <a:t>– Fred, stand na 23.47-42-&gt; mogelijkheden zwart en na 23…..12-17 mogelijkheden wit.</a:t>
            </a:r>
          </a:p>
          <a:p>
            <a:r>
              <a:rPr lang="nl-NL" sz="1100" dirty="0"/>
              <a:t> </a:t>
            </a:r>
          </a:p>
          <a:p>
            <a:r>
              <a:rPr lang="nl-NL" sz="1100" dirty="0">
                <a:hlinkClick r:id="rId2"/>
              </a:rPr>
              <a:t>https://toernooibase.kndb.nl/opvraag/applet.php?taal=&amp;kl=23&amp;Id=9663&amp;r=6&amp;jr=20&amp;wed=1273155&amp;view</a:t>
            </a:r>
            <a:r>
              <a:rPr lang="nl-NL" sz="1100" dirty="0" smtClean="0"/>
              <a:t>=</a:t>
            </a:r>
          </a:p>
          <a:p>
            <a:endParaRPr lang="nl-NL" sz="1100" dirty="0"/>
          </a:p>
          <a:p>
            <a:r>
              <a:rPr lang="nl-NL" sz="1100" dirty="0">
                <a:hlinkClick r:id="rId3" action="ppaction://hlinkfile"/>
              </a:rPr>
              <a:t>..\..\..\</a:t>
            </a:r>
            <a:r>
              <a:rPr lang="nl-NL" sz="1100" dirty="0" err="1">
                <a:hlinkClick r:id="rId3" action="ppaction://hlinkfile"/>
              </a:rPr>
              <a:t>BorKlaas</a:t>
            </a:r>
            <a:r>
              <a:rPr lang="nl-NL" sz="1100" dirty="0">
                <a:hlinkClick r:id="rId3" action="ppaction://hlinkfile"/>
              </a:rPr>
              <a:t>\Tdam5\Databases\</a:t>
            </a:r>
            <a:r>
              <a:rPr lang="nl-NL" sz="1100" dirty="0" err="1">
                <a:hlinkClick r:id="rId3" action="ppaction://hlinkfile"/>
              </a:rPr>
              <a:t>hvhdatabases</a:t>
            </a:r>
            <a:r>
              <a:rPr lang="nl-NL" sz="1100" dirty="0">
                <a:hlinkClick r:id="rId3" action="ppaction://hlinkfile"/>
              </a:rPr>
              <a:t>\</a:t>
            </a:r>
            <a:r>
              <a:rPr lang="nl-NL" sz="1100" dirty="0" err="1">
                <a:hlinkClick r:id="rId3" action="ppaction://hlinkfile"/>
              </a:rPr>
              <a:t>fragmenten.cgd</a:t>
            </a:r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r>
              <a:rPr lang="nl-NL" sz="1100" dirty="0"/>
              <a:t> 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815" y="2708920"/>
            <a:ext cx="3992472" cy="399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81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484784" y="116632"/>
            <a:ext cx="7772400" cy="864096"/>
          </a:xfrm>
        </p:spPr>
        <p:txBody>
          <a:bodyPr/>
          <a:lstStyle/>
          <a:p>
            <a:r>
              <a:rPr lang="nl-NL" dirty="0" smtClean="0"/>
              <a:t>Partijfragmenten</a:t>
            </a:r>
            <a:endParaRPr lang="nl-NL" dirty="0"/>
          </a:p>
        </p:txBody>
      </p:sp>
      <p:sp>
        <p:nvSpPr>
          <p:cNvPr id="4" name="Footer Placeholder 2"/>
          <p:cNvSpPr txBox="1">
            <a:spLocks/>
          </p:cNvSpPr>
          <p:nvPr/>
        </p:nvSpPr>
        <p:spPr>
          <a:xfrm>
            <a:off x="6300192" y="116632"/>
            <a:ext cx="3471519" cy="4578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nl-NL"/>
            </a:defPPr>
            <a:lvl1pPr marL="0" algn="r" defTabSz="9144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1" smtClean="0">
                <a:solidFill>
                  <a:srgbClr val="FFFF00"/>
                </a:solidFill>
              </a:rPr>
              <a:t>Training door Hans v Hal en </a:t>
            </a:r>
          </a:p>
          <a:p>
            <a:pPr algn="ctr"/>
            <a:r>
              <a:rPr lang="nl-NL" sz="1200" b="1" smtClean="0">
                <a:solidFill>
                  <a:srgbClr val="FFFF00"/>
                </a:solidFill>
              </a:rPr>
              <a:t>Jan vd Veen op 25-7-2020</a:t>
            </a:r>
            <a:endParaRPr lang="nl-NL" sz="1200" b="1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7504" y="1412776"/>
            <a:ext cx="712879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100" dirty="0" smtClean="0"/>
              <a:t> </a:t>
            </a:r>
          </a:p>
          <a:p>
            <a:r>
              <a:rPr lang="nl-NL" sz="1100" dirty="0" smtClean="0"/>
              <a:t>Frans – Albert, stand na 30. …..8-13-&gt; hoe nu verder met wit?</a:t>
            </a:r>
          </a:p>
          <a:p>
            <a:r>
              <a:rPr lang="nl-NL" sz="1100" dirty="0"/>
              <a:t> </a:t>
            </a:r>
          </a:p>
          <a:p>
            <a:r>
              <a:rPr lang="nl-NL" sz="1100" dirty="0">
                <a:hlinkClick r:id="rId2"/>
              </a:rPr>
              <a:t>https://toernooibase.kndb.nl/opvraag/applet.php?taal=&amp;kl=23&amp;Id=9663&amp;r=2&amp;jr=20&amp;wed=1263806&amp;view</a:t>
            </a:r>
            <a:r>
              <a:rPr lang="nl-NL" sz="1100" dirty="0" smtClean="0"/>
              <a:t>=</a:t>
            </a:r>
          </a:p>
          <a:p>
            <a:endParaRPr lang="nl-NL" sz="1100" dirty="0"/>
          </a:p>
          <a:p>
            <a:r>
              <a:rPr lang="nl-NL" sz="1100" dirty="0">
                <a:hlinkClick r:id="rId3" action="ppaction://hlinkfile"/>
              </a:rPr>
              <a:t>..\..\..\</a:t>
            </a:r>
            <a:r>
              <a:rPr lang="nl-NL" sz="1100" dirty="0" err="1">
                <a:hlinkClick r:id="rId3" action="ppaction://hlinkfile"/>
              </a:rPr>
              <a:t>BorKlaas</a:t>
            </a:r>
            <a:r>
              <a:rPr lang="nl-NL" sz="1100" dirty="0">
                <a:hlinkClick r:id="rId3" action="ppaction://hlinkfile"/>
              </a:rPr>
              <a:t>\Tdam5\Databases\</a:t>
            </a:r>
            <a:r>
              <a:rPr lang="nl-NL" sz="1100" dirty="0" err="1">
                <a:hlinkClick r:id="rId3" action="ppaction://hlinkfile"/>
              </a:rPr>
              <a:t>hvhdatabases</a:t>
            </a:r>
            <a:r>
              <a:rPr lang="nl-NL" sz="1100" dirty="0">
                <a:hlinkClick r:id="rId3" action="ppaction://hlinkfile"/>
              </a:rPr>
              <a:t>\</a:t>
            </a:r>
            <a:r>
              <a:rPr lang="nl-NL" sz="1100" dirty="0" err="1">
                <a:hlinkClick r:id="rId3" action="ppaction://hlinkfile"/>
              </a:rPr>
              <a:t>fragmenten.cgd</a:t>
            </a:r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r>
              <a:rPr lang="nl-NL" sz="1100" dirty="0"/>
              <a:t> 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416" y="2772023"/>
            <a:ext cx="3672408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81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484784" y="116632"/>
            <a:ext cx="7772400" cy="864096"/>
          </a:xfrm>
        </p:spPr>
        <p:txBody>
          <a:bodyPr/>
          <a:lstStyle/>
          <a:p>
            <a:r>
              <a:rPr lang="nl-NL" dirty="0" smtClean="0"/>
              <a:t>Partijfragmenten</a:t>
            </a:r>
            <a:endParaRPr lang="nl-NL" dirty="0"/>
          </a:p>
        </p:txBody>
      </p:sp>
      <p:sp>
        <p:nvSpPr>
          <p:cNvPr id="4" name="Footer Placeholder 2"/>
          <p:cNvSpPr txBox="1">
            <a:spLocks/>
          </p:cNvSpPr>
          <p:nvPr/>
        </p:nvSpPr>
        <p:spPr>
          <a:xfrm>
            <a:off x="6300192" y="116632"/>
            <a:ext cx="3471519" cy="4578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nl-NL"/>
            </a:defPPr>
            <a:lvl1pPr marL="0" algn="r" defTabSz="9144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1" smtClean="0">
                <a:solidFill>
                  <a:srgbClr val="FFFF00"/>
                </a:solidFill>
              </a:rPr>
              <a:t>Training door Hans v Hal en </a:t>
            </a:r>
          </a:p>
          <a:p>
            <a:pPr algn="ctr"/>
            <a:r>
              <a:rPr lang="nl-NL" sz="1200" b="1" smtClean="0">
                <a:solidFill>
                  <a:srgbClr val="FFFF00"/>
                </a:solidFill>
              </a:rPr>
              <a:t>Jan vd Veen op 25-7-2020</a:t>
            </a:r>
            <a:endParaRPr lang="nl-NL" sz="1200" b="1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7504" y="1412776"/>
            <a:ext cx="712879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100" dirty="0" smtClean="0"/>
              <a:t>Willem </a:t>
            </a:r>
            <a:r>
              <a:rPr lang="nl-NL" sz="1100" dirty="0"/>
              <a:t>– Albert, stand na 31……2-7-&gt; wat vinden we van de witte/zwarte stand?</a:t>
            </a:r>
          </a:p>
          <a:p>
            <a:r>
              <a:rPr lang="nl-NL" sz="1100" dirty="0"/>
              <a:t> </a:t>
            </a:r>
          </a:p>
          <a:p>
            <a:r>
              <a:rPr lang="nl-NL" sz="1100" dirty="0">
                <a:hlinkClick r:id="rId2"/>
              </a:rPr>
              <a:t>https://toernooibase.kndb.nl/opvraag/applet.php?taal=&amp;kl=23&amp;Id=9663&amp;r=4&amp;jr=20&amp;wed=1268551&amp;view</a:t>
            </a:r>
            <a:r>
              <a:rPr lang="nl-NL" sz="1100" dirty="0" smtClean="0"/>
              <a:t>=</a:t>
            </a:r>
          </a:p>
          <a:p>
            <a:endParaRPr lang="nl-NL" sz="1100" dirty="0"/>
          </a:p>
          <a:p>
            <a:r>
              <a:rPr lang="nl-NL" sz="1100" dirty="0">
                <a:hlinkClick r:id="rId3" action="ppaction://hlinkfile"/>
              </a:rPr>
              <a:t>..\..\..\</a:t>
            </a:r>
            <a:r>
              <a:rPr lang="nl-NL" sz="1100" dirty="0" err="1">
                <a:hlinkClick r:id="rId3" action="ppaction://hlinkfile"/>
              </a:rPr>
              <a:t>BorKlaas</a:t>
            </a:r>
            <a:r>
              <a:rPr lang="nl-NL" sz="1100" dirty="0">
                <a:hlinkClick r:id="rId3" action="ppaction://hlinkfile"/>
              </a:rPr>
              <a:t>\Tdam5\Databases\</a:t>
            </a:r>
            <a:r>
              <a:rPr lang="nl-NL" sz="1100" dirty="0" err="1">
                <a:hlinkClick r:id="rId3" action="ppaction://hlinkfile"/>
              </a:rPr>
              <a:t>hvhdatabases</a:t>
            </a:r>
            <a:r>
              <a:rPr lang="nl-NL" sz="1100" dirty="0">
                <a:hlinkClick r:id="rId3" action="ppaction://hlinkfile"/>
              </a:rPr>
              <a:t>\</a:t>
            </a:r>
            <a:r>
              <a:rPr lang="nl-NL" sz="1100" dirty="0" err="1">
                <a:hlinkClick r:id="rId3" action="ppaction://hlinkfile"/>
              </a:rPr>
              <a:t>fragmenten.cgd</a:t>
            </a:r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r>
              <a:rPr lang="nl-NL" sz="1100" dirty="0"/>
              <a:t> 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492896"/>
            <a:ext cx="4076452" cy="407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81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484784" y="116632"/>
            <a:ext cx="7772400" cy="864096"/>
          </a:xfrm>
        </p:spPr>
        <p:txBody>
          <a:bodyPr/>
          <a:lstStyle/>
          <a:p>
            <a:r>
              <a:rPr lang="nl-NL" dirty="0" smtClean="0"/>
              <a:t>Partijfragmenten</a:t>
            </a:r>
            <a:endParaRPr lang="nl-NL" dirty="0"/>
          </a:p>
        </p:txBody>
      </p:sp>
      <p:sp>
        <p:nvSpPr>
          <p:cNvPr id="4" name="Footer Placeholder 2"/>
          <p:cNvSpPr txBox="1">
            <a:spLocks/>
          </p:cNvSpPr>
          <p:nvPr/>
        </p:nvSpPr>
        <p:spPr>
          <a:xfrm>
            <a:off x="6300192" y="116632"/>
            <a:ext cx="3471519" cy="4578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nl-NL"/>
            </a:defPPr>
            <a:lvl1pPr marL="0" algn="r" defTabSz="9144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1" smtClean="0">
                <a:solidFill>
                  <a:srgbClr val="FFFF00"/>
                </a:solidFill>
              </a:rPr>
              <a:t>Training door Hans v Hal en </a:t>
            </a:r>
          </a:p>
          <a:p>
            <a:pPr algn="ctr"/>
            <a:r>
              <a:rPr lang="nl-NL" sz="1200" b="1" smtClean="0">
                <a:solidFill>
                  <a:srgbClr val="FFFF00"/>
                </a:solidFill>
              </a:rPr>
              <a:t>Jan vd Veen op 25-7-2020</a:t>
            </a:r>
            <a:endParaRPr lang="nl-NL" sz="1200" b="1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7504" y="1412776"/>
            <a:ext cx="712879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l-NL" sz="1100" dirty="0"/>
          </a:p>
          <a:p>
            <a:r>
              <a:rPr lang="nl-NL" sz="1100" dirty="0"/>
              <a:t>Jan – Adrie, stand na 37. 37-32-&gt; wat moet zwart doen?</a:t>
            </a:r>
          </a:p>
          <a:p>
            <a:endParaRPr lang="nl-NL" sz="1100" dirty="0" smtClean="0"/>
          </a:p>
          <a:p>
            <a:r>
              <a:rPr lang="nl-NL" sz="1100" dirty="0">
                <a:hlinkClick r:id="rId2"/>
              </a:rPr>
              <a:t>https://toernooibase.kndb.nl/opvraag/applet.php?taal=&amp;kl=23&amp;Id=9663&amp;r=4&amp;jr=20&amp;wed=1268552&amp;view</a:t>
            </a:r>
            <a:r>
              <a:rPr lang="nl-NL" sz="1100" dirty="0" smtClean="0"/>
              <a:t>=</a:t>
            </a:r>
          </a:p>
          <a:p>
            <a:endParaRPr lang="nl-NL" sz="1100" dirty="0"/>
          </a:p>
          <a:p>
            <a:r>
              <a:rPr lang="nl-NL" sz="1100" dirty="0">
                <a:hlinkClick r:id="rId3" action="ppaction://hlinkfile"/>
              </a:rPr>
              <a:t>..\..\..\</a:t>
            </a:r>
            <a:r>
              <a:rPr lang="nl-NL" sz="1100" dirty="0" err="1">
                <a:hlinkClick r:id="rId3" action="ppaction://hlinkfile"/>
              </a:rPr>
              <a:t>BorKlaas</a:t>
            </a:r>
            <a:r>
              <a:rPr lang="nl-NL" sz="1100" dirty="0">
                <a:hlinkClick r:id="rId3" action="ppaction://hlinkfile"/>
              </a:rPr>
              <a:t>\Tdam5\Databases\</a:t>
            </a:r>
            <a:r>
              <a:rPr lang="nl-NL" sz="1100" dirty="0" err="1">
                <a:hlinkClick r:id="rId3" action="ppaction://hlinkfile"/>
              </a:rPr>
              <a:t>hvhdatabases</a:t>
            </a:r>
            <a:r>
              <a:rPr lang="nl-NL" sz="1100" dirty="0">
                <a:hlinkClick r:id="rId3" action="ppaction://hlinkfile"/>
              </a:rPr>
              <a:t>\</a:t>
            </a:r>
            <a:r>
              <a:rPr lang="nl-NL" sz="1100" dirty="0" err="1">
                <a:hlinkClick r:id="rId3" action="ppaction://hlinkfile"/>
              </a:rPr>
              <a:t>fragmenten.cgd</a:t>
            </a:r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r>
              <a:rPr lang="nl-NL" sz="1100" dirty="0"/>
              <a:t> 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176" y="2780928"/>
            <a:ext cx="3960440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81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484784" y="116632"/>
            <a:ext cx="7772400" cy="864096"/>
          </a:xfrm>
        </p:spPr>
        <p:txBody>
          <a:bodyPr/>
          <a:lstStyle/>
          <a:p>
            <a:r>
              <a:rPr lang="nl-NL" dirty="0" smtClean="0"/>
              <a:t>Vaardigheidstest eindspel</a:t>
            </a:r>
            <a:endParaRPr lang="nl-NL" dirty="0"/>
          </a:p>
        </p:txBody>
      </p:sp>
      <p:sp>
        <p:nvSpPr>
          <p:cNvPr id="4" name="Footer Placeholder 2"/>
          <p:cNvSpPr txBox="1">
            <a:spLocks/>
          </p:cNvSpPr>
          <p:nvPr/>
        </p:nvSpPr>
        <p:spPr>
          <a:xfrm>
            <a:off x="6300192" y="116632"/>
            <a:ext cx="3471519" cy="4578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nl-NL"/>
            </a:defPPr>
            <a:lvl1pPr marL="0" algn="r" defTabSz="9144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1" smtClean="0">
                <a:solidFill>
                  <a:srgbClr val="FFFF00"/>
                </a:solidFill>
              </a:rPr>
              <a:t>Training door Hans v Hal en </a:t>
            </a:r>
          </a:p>
          <a:p>
            <a:pPr algn="ctr"/>
            <a:r>
              <a:rPr lang="nl-NL" sz="1200" b="1" smtClean="0">
                <a:solidFill>
                  <a:srgbClr val="FFFF00"/>
                </a:solidFill>
              </a:rPr>
              <a:t>Jan vd Veen op 25-7-2020</a:t>
            </a:r>
            <a:endParaRPr lang="nl-NL" sz="1200" b="1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3528" y="1772816"/>
            <a:ext cx="7128792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  <a:p>
            <a:endParaRPr lang="nl-NL" sz="1100" dirty="0" smtClean="0"/>
          </a:p>
          <a:p>
            <a:endParaRPr lang="nl-NL" sz="1100" dirty="0"/>
          </a:p>
        </p:txBody>
      </p:sp>
      <p:sp>
        <p:nvSpPr>
          <p:cNvPr id="3" name="Rectangle 2"/>
          <p:cNvSpPr/>
          <p:nvPr/>
        </p:nvSpPr>
        <p:spPr>
          <a:xfrm>
            <a:off x="679662" y="1052736"/>
            <a:ext cx="56925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dirty="0">
                <a:hlinkClick r:id="rId2"/>
              </a:rPr>
              <a:t>https://www.youtube.com/watch?v=Ugd_aVp6IhU&amp;list=PLnQOAfXn-T00o28Oeidd6Njg4jKP10xNq&amp;index=1</a:t>
            </a:r>
            <a:endParaRPr lang="nl-NL" dirty="0"/>
          </a:p>
        </p:txBody>
      </p:sp>
      <p:sp>
        <p:nvSpPr>
          <p:cNvPr id="6" name="Rectangle 5"/>
          <p:cNvSpPr/>
          <p:nvPr/>
        </p:nvSpPr>
        <p:spPr>
          <a:xfrm>
            <a:off x="784531" y="18821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NL" dirty="0">
                <a:hlinkClick r:id="rId3"/>
              </a:rPr>
              <a:t>https://www.youtube.com/watch?v=w-H-OIhCs0c&amp;list=PLnQOAfXn-T00o28Oeidd6Njg4jKP10xNq&amp;index=3</a:t>
            </a:r>
            <a:endParaRPr lang="nl-NL" dirty="0"/>
          </a:p>
        </p:txBody>
      </p:sp>
      <p:sp>
        <p:nvSpPr>
          <p:cNvPr id="7" name="Rectangle 6"/>
          <p:cNvSpPr/>
          <p:nvPr/>
        </p:nvSpPr>
        <p:spPr>
          <a:xfrm>
            <a:off x="734682" y="2996952"/>
            <a:ext cx="57095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dirty="0">
                <a:hlinkClick r:id="rId4"/>
              </a:rPr>
              <a:t>https://www.youtube.com/watch?v=_kuqITB9ZAI&amp;list=PLnQOAfXn-T00o28Oeidd6Njg4jKP10xNq&amp;index=5</a:t>
            </a:r>
            <a:endParaRPr lang="nl-NL" dirty="0"/>
          </a:p>
        </p:txBody>
      </p:sp>
      <p:sp>
        <p:nvSpPr>
          <p:cNvPr id="8" name="Rectangle 7"/>
          <p:cNvSpPr/>
          <p:nvPr/>
        </p:nvSpPr>
        <p:spPr>
          <a:xfrm>
            <a:off x="784530" y="3801814"/>
            <a:ext cx="54436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dirty="0">
                <a:hlinkClick r:id="rId4"/>
              </a:rPr>
              <a:t>https://www.youtube.com/watch?v=_kuqITB9ZAI&amp;list=PLnQOAfXn-T00o28Oeidd6Njg4jKP10xNq&amp;index=5</a:t>
            </a:r>
            <a:endParaRPr lang="nl-NL" dirty="0"/>
          </a:p>
        </p:txBody>
      </p:sp>
      <p:sp>
        <p:nvSpPr>
          <p:cNvPr id="9" name="Rectangle 8"/>
          <p:cNvSpPr/>
          <p:nvPr/>
        </p:nvSpPr>
        <p:spPr>
          <a:xfrm>
            <a:off x="899592" y="4725144"/>
            <a:ext cx="57606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dirty="0">
                <a:hlinkClick r:id="rId5"/>
              </a:rPr>
              <a:t>https://www.youtube.com/watch?v=YIwsrDIp3Bo&amp;list=PLnQOAfXn-T00o28Oeidd6Njg4jKP10xNq&amp;index=7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1828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2"/>
          <p:cNvSpPr txBox="1">
            <a:spLocks/>
          </p:cNvSpPr>
          <p:nvPr/>
        </p:nvSpPr>
        <p:spPr>
          <a:xfrm>
            <a:off x="6300192" y="116632"/>
            <a:ext cx="3471519" cy="4578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nl-NL"/>
            </a:defPPr>
            <a:lvl1pPr marL="0" algn="r" defTabSz="9144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1" dirty="0" smtClean="0">
                <a:solidFill>
                  <a:srgbClr val="FFFF00"/>
                </a:solidFill>
              </a:rPr>
              <a:t>Training door Hans v Hal en </a:t>
            </a:r>
          </a:p>
          <a:p>
            <a:pPr algn="ctr"/>
            <a:r>
              <a:rPr lang="nl-NL" sz="1200" b="1" dirty="0" smtClean="0">
                <a:solidFill>
                  <a:srgbClr val="FFFF00"/>
                </a:solidFill>
              </a:rPr>
              <a:t>Jan vd Veen op 25-7-2020</a:t>
            </a:r>
            <a:endParaRPr lang="nl-NL" sz="1200" b="1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552" y="1484784"/>
            <a:ext cx="712879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3200" dirty="0"/>
              <a:t>Tempoleer</a:t>
            </a:r>
          </a:p>
          <a:p>
            <a:endParaRPr lang="nl-NL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dirty="0"/>
              <a:t>Wat is een tempo?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dirty="0"/>
              <a:t>Waarom belangrijk?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dirty="0"/>
              <a:t>Tellen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dirty="0"/>
              <a:t>Tips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dirty="0"/>
              <a:t>Voorbeelden</a:t>
            </a:r>
          </a:p>
          <a:p>
            <a:r>
              <a:rPr lang="nl-NL" sz="32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34981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1628800"/>
            <a:ext cx="8640960" cy="720080"/>
          </a:xfrm>
        </p:spPr>
        <p:txBody>
          <a:bodyPr>
            <a:normAutofit fontScale="25000" lnSpcReduction="20000"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nl-NL" sz="14800" dirty="0" smtClean="0">
                <a:solidFill>
                  <a:schemeClr val="tx1"/>
                </a:solidFill>
              </a:rPr>
              <a:t>Theorie</a:t>
            </a:r>
          </a:p>
          <a:p>
            <a:pPr marL="514350" indent="-514350" algn="l">
              <a:buFont typeface="+mj-lt"/>
              <a:buAutoNum type="arabicPeriod"/>
            </a:pPr>
            <a:r>
              <a:rPr lang="nl-NL" sz="14800" dirty="0" smtClean="0">
                <a:solidFill>
                  <a:schemeClr val="tx1"/>
                </a:solidFill>
              </a:rPr>
              <a:t>Voorbeelden</a:t>
            </a:r>
          </a:p>
          <a:p>
            <a:pPr marL="514350" indent="-514350" algn="l">
              <a:buFont typeface="+mj-lt"/>
              <a:buAutoNum type="arabicPeriod"/>
            </a:pPr>
            <a:r>
              <a:rPr lang="nl-NL" sz="14800" dirty="0" smtClean="0">
                <a:solidFill>
                  <a:schemeClr val="tx1"/>
                </a:solidFill>
              </a:rPr>
              <a:t>Oefenen</a:t>
            </a:r>
          </a:p>
          <a:p>
            <a:pPr marL="514350" indent="-514350" algn="l">
              <a:buFont typeface="+mj-lt"/>
              <a:buAutoNum type="arabicPeriod"/>
            </a:pPr>
            <a:r>
              <a:rPr lang="nl-NL" sz="14800" dirty="0" smtClean="0">
                <a:solidFill>
                  <a:schemeClr val="tx1"/>
                </a:solidFill>
              </a:rPr>
              <a:t>Materiaal</a:t>
            </a:r>
          </a:p>
          <a:p>
            <a:pPr marL="514350" indent="-514350" algn="l">
              <a:buFont typeface="+mj-lt"/>
              <a:buAutoNum type="arabicPeriod"/>
            </a:pPr>
            <a:endParaRPr lang="nl-NL" dirty="0" smtClean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l-NL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7772400" cy="1470025"/>
          </a:xfrm>
        </p:spPr>
        <p:txBody>
          <a:bodyPr/>
          <a:lstStyle/>
          <a:p>
            <a:pPr algn="l"/>
            <a:r>
              <a:rPr lang="nl-NL" b="1" dirty="0" smtClean="0"/>
              <a:t>Opening: 34-30,20-25,30-24</a:t>
            </a:r>
            <a:endParaRPr lang="nl-NL" b="1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smtClean="0"/>
              <a:t>Training door Hans v Hal en Jan vd Veen op 25-7-2020</a:t>
            </a:r>
            <a:endParaRPr lang="nl-NL"/>
          </a:p>
        </p:txBody>
      </p:sp>
      <p:sp>
        <p:nvSpPr>
          <p:cNvPr id="8" name="Footer Placeholder 2"/>
          <p:cNvSpPr txBox="1">
            <a:spLocks/>
          </p:cNvSpPr>
          <p:nvPr/>
        </p:nvSpPr>
        <p:spPr>
          <a:xfrm>
            <a:off x="6300192" y="116632"/>
            <a:ext cx="3471519" cy="4578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nl-NL"/>
            </a:defPPr>
            <a:lvl1pPr marL="0" algn="r" defTabSz="9144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1" dirty="0" smtClean="0">
                <a:solidFill>
                  <a:srgbClr val="FFFF00"/>
                </a:solidFill>
              </a:rPr>
              <a:t>Training door Hans v Hal en </a:t>
            </a:r>
          </a:p>
          <a:p>
            <a:pPr algn="ctr"/>
            <a:r>
              <a:rPr lang="nl-NL" sz="1200" b="1" dirty="0" smtClean="0">
                <a:solidFill>
                  <a:srgbClr val="FFFF00"/>
                </a:solidFill>
              </a:rPr>
              <a:t>Jan vd Veen op 25-7-2020</a:t>
            </a:r>
            <a:endParaRPr lang="nl-NL" sz="1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8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2"/>
          <p:cNvSpPr txBox="1">
            <a:spLocks/>
          </p:cNvSpPr>
          <p:nvPr/>
        </p:nvSpPr>
        <p:spPr>
          <a:xfrm>
            <a:off x="6300192" y="116632"/>
            <a:ext cx="3471519" cy="4578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nl-NL"/>
            </a:defPPr>
            <a:lvl1pPr marL="0" algn="r" defTabSz="9144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1" smtClean="0">
                <a:solidFill>
                  <a:srgbClr val="FFFF00"/>
                </a:solidFill>
              </a:rPr>
              <a:t>Training door Hans v Hal en </a:t>
            </a:r>
          </a:p>
          <a:p>
            <a:pPr algn="ctr"/>
            <a:r>
              <a:rPr lang="nl-NL" sz="1200" b="1" smtClean="0">
                <a:solidFill>
                  <a:srgbClr val="FFFF00"/>
                </a:solidFill>
              </a:rPr>
              <a:t>Jan vd Veen op 25-7-2020</a:t>
            </a:r>
            <a:endParaRPr lang="nl-NL" sz="1200" b="1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16462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5536" y="345579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smtClean="0"/>
              <a:t>Theorie</a:t>
            </a:r>
            <a:endParaRPr lang="nl-NL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908720"/>
            <a:ext cx="54726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1. 34-30	20-25</a:t>
            </a:r>
            <a:br>
              <a:rPr lang="nl-NL" dirty="0" smtClean="0"/>
            </a:br>
            <a:r>
              <a:rPr lang="nl-NL" dirty="0" smtClean="0"/>
              <a:t> </a:t>
            </a:r>
            <a:br>
              <a:rPr lang="nl-NL" dirty="0" smtClean="0"/>
            </a:br>
            <a:r>
              <a:rPr lang="nl-NL" dirty="0" smtClean="0"/>
              <a:t>Variant: 32-28</a:t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>2. 30-24	19x30</a:t>
            </a:r>
            <a:br>
              <a:rPr lang="nl-NL" dirty="0" smtClean="0"/>
            </a:br>
            <a:r>
              <a:rPr lang="nl-NL" dirty="0" smtClean="0"/>
              <a:t>3. 35x24	18-22</a:t>
            </a:r>
            <a:br>
              <a:rPr lang="nl-NL" dirty="0" smtClean="0"/>
            </a:br>
            <a:r>
              <a:rPr lang="nl-NL" dirty="0" smtClean="0"/>
              <a:t>4. 31-26!	14-19</a:t>
            </a:r>
            <a:br>
              <a:rPr lang="nl-NL" dirty="0" smtClean="0"/>
            </a:br>
            <a:r>
              <a:rPr lang="nl-NL" dirty="0" smtClean="0"/>
              <a:t>5. 40-35	19x30</a:t>
            </a:r>
            <a:br>
              <a:rPr lang="nl-NL" dirty="0" smtClean="0"/>
            </a:br>
            <a:r>
              <a:rPr lang="nl-NL" dirty="0" smtClean="0"/>
              <a:t>6. 35x24	10-14</a:t>
            </a:r>
            <a:br>
              <a:rPr lang="nl-NL" dirty="0" smtClean="0"/>
            </a:br>
            <a:r>
              <a:rPr lang="nl-NL" dirty="0" smtClean="0"/>
              <a:t>7. 24-20	15x24</a:t>
            </a:r>
            <a:br>
              <a:rPr lang="nl-NL" dirty="0" smtClean="0"/>
            </a:br>
            <a:r>
              <a:rPr lang="nl-NL" dirty="0" smtClean="0"/>
              <a:t>8. 33-28	22x33</a:t>
            </a:r>
            <a:br>
              <a:rPr lang="nl-NL" dirty="0" smtClean="0"/>
            </a:br>
            <a:r>
              <a:rPr lang="nl-NL" dirty="0" smtClean="0"/>
              <a:t>9. 38x20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5491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2"/>
          <p:cNvSpPr txBox="1">
            <a:spLocks/>
          </p:cNvSpPr>
          <p:nvPr/>
        </p:nvSpPr>
        <p:spPr>
          <a:xfrm>
            <a:off x="6300192" y="116632"/>
            <a:ext cx="3471519" cy="4578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nl-NL"/>
            </a:defPPr>
            <a:lvl1pPr marL="0" algn="r" defTabSz="9144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1" smtClean="0">
                <a:solidFill>
                  <a:srgbClr val="FFFF00"/>
                </a:solidFill>
              </a:rPr>
              <a:t>Training door Hans v Hal en </a:t>
            </a:r>
          </a:p>
          <a:p>
            <a:pPr algn="ctr"/>
            <a:r>
              <a:rPr lang="nl-NL" sz="1200" b="1" smtClean="0">
                <a:solidFill>
                  <a:srgbClr val="FFFF00"/>
                </a:solidFill>
              </a:rPr>
              <a:t>Jan vd Veen op 25-7-2020</a:t>
            </a:r>
            <a:endParaRPr lang="nl-NL" sz="1200" b="1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16462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5536" y="345579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 dirty="0" smtClean="0"/>
              <a:t>Theorie</a:t>
            </a:r>
            <a:endParaRPr lang="nl-NL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908720"/>
            <a:ext cx="547260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nl-NL" dirty="0" smtClean="0"/>
              <a:t>34-30		18-22</a:t>
            </a:r>
            <a:endParaRPr lang="nl-NL" dirty="0"/>
          </a:p>
          <a:p>
            <a:pPr marL="342900" indent="-342900">
              <a:buAutoNum type="arabicPeriod"/>
            </a:pPr>
            <a:r>
              <a:rPr lang="nl-NL" dirty="0" smtClean="0"/>
              <a:t>20-25		12-18</a:t>
            </a:r>
          </a:p>
          <a:p>
            <a:pPr marL="342900" indent="-342900">
              <a:buAutoNum type="arabicPeriod"/>
            </a:pPr>
            <a:r>
              <a:rPr lang="nl-NL" dirty="0" smtClean="0"/>
              <a:t>31-26?!	19-23</a:t>
            </a:r>
          </a:p>
          <a:p>
            <a:pPr marL="342900" indent="-342900">
              <a:buAutoNum type="arabicPeriod"/>
            </a:pPr>
            <a:r>
              <a:rPr lang="nl-NL" dirty="0" smtClean="0"/>
              <a:t>33-29!	23x34</a:t>
            </a:r>
          </a:p>
          <a:p>
            <a:pPr marL="342900" indent="-342900">
              <a:buAutoNum type="arabicPeriod"/>
            </a:pPr>
            <a:r>
              <a:rPr lang="nl-NL" dirty="0" smtClean="0"/>
              <a:t>40x29		7-12</a:t>
            </a:r>
          </a:p>
          <a:p>
            <a:pPr marL="342900" indent="-342900">
              <a:buAutoNum type="arabicPeriod"/>
            </a:pPr>
            <a:endParaRPr lang="nl-NL" dirty="0"/>
          </a:p>
          <a:p>
            <a:r>
              <a:rPr lang="nl-NL" dirty="0" smtClean="0"/>
              <a:t>Varianten:</a:t>
            </a:r>
            <a:br>
              <a:rPr lang="nl-NL" dirty="0" smtClean="0"/>
            </a:br>
            <a:r>
              <a:rPr lang="nl-NL" dirty="0" smtClean="0"/>
              <a:t>1) 6. 45-40</a:t>
            </a:r>
          </a:p>
          <a:p>
            <a:r>
              <a:rPr lang="nl-NL" dirty="0" smtClean="0"/>
              <a:t>2) 6. 36-31?</a:t>
            </a:r>
            <a:br>
              <a:rPr lang="nl-NL" dirty="0" smtClean="0"/>
            </a:br>
            <a:r>
              <a:rPr lang="nl-NL" dirty="0" smtClean="0"/>
              <a:t>3) 6. 37-31</a:t>
            </a:r>
          </a:p>
          <a:p>
            <a:r>
              <a:rPr lang="nl-NL" dirty="0" smtClean="0"/>
              <a:t>4) 6. 44-40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1582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2"/>
          <p:cNvSpPr txBox="1">
            <a:spLocks/>
          </p:cNvSpPr>
          <p:nvPr/>
        </p:nvSpPr>
        <p:spPr>
          <a:xfrm>
            <a:off x="6300192" y="116632"/>
            <a:ext cx="3471519" cy="4578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nl-NL"/>
            </a:defPPr>
            <a:lvl1pPr marL="0" algn="r" defTabSz="9144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1" smtClean="0">
                <a:solidFill>
                  <a:srgbClr val="FFFF00"/>
                </a:solidFill>
              </a:rPr>
              <a:t>Training door Hans v Hal en </a:t>
            </a:r>
          </a:p>
          <a:p>
            <a:pPr algn="ctr"/>
            <a:r>
              <a:rPr lang="nl-NL" sz="1200" b="1" smtClean="0">
                <a:solidFill>
                  <a:srgbClr val="FFFF00"/>
                </a:solidFill>
              </a:rPr>
              <a:t>Jan vd Veen op 25-7-2020</a:t>
            </a:r>
            <a:endParaRPr lang="nl-NL" sz="1200" b="1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16462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7575" y="1124744"/>
            <a:ext cx="57958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dirty="0" smtClean="0">
                <a:hlinkClick r:id="rId2"/>
              </a:rPr>
              <a:t>Overwinning Jean Marc</a:t>
            </a:r>
            <a:br>
              <a:rPr lang="nl-NL" dirty="0" smtClean="0">
                <a:hlinkClick r:id="rId2"/>
              </a:rPr>
            </a:br>
            <a:r>
              <a:rPr lang="nl-NL" dirty="0" smtClean="0">
                <a:hlinkClick r:id="rId2"/>
              </a:rPr>
              <a:t>https</a:t>
            </a:r>
            <a:r>
              <a:rPr lang="nl-NL" dirty="0">
                <a:hlinkClick r:id="rId2"/>
              </a:rPr>
              <a:t>://www.youtube.com/watch?v=b3RrSg3m8zQ&amp;t=281s</a:t>
            </a:r>
            <a:endParaRPr lang="nl-NL" dirty="0"/>
          </a:p>
        </p:txBody>
      </p:sp>
      <p:sp>
        <p:nvSpPr>
          <p:cNvPr id="3" name="TextBox 2"/>
          <p:cNvSpPr txBox="1"/>
          <p:nvPr/>
        </p:nvSpPr>
        <p:spPr>
          <a:xfrm>
            <a:off x="899592" y="404664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Voorbeelden 34-30 openingen</a:t>
            </a:r>
            <a:endParaRPr lang="nl-NL" dirty="0"/>
          </a:p>
        </p:txBody>
      </p:sp>
      <p:sp>
        <p:nvSpPr>
          <p:cNvPr id="6" name="Rectangle 5"/>
          <p:cNvSpPr/>
          <p:nvPr/>
        </p:nvSpPr>
        <p:spPr>
          <a:xfrm>
            <a:off x="730461" y="192051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NL" dirty="0" smtClean="0"/>
              <a:t>Overwinning Ton (na ongeveer 16.40 minuten)</a:t>
            </a:r>
            <a:endParaRPr lang="nl-NL" dirty="0"/>
          </a:p>
        </p:txBody>
      </p:sp>
      <p:sp>
        <p:nvSpPr>
          <p:cNvPr id="9" name="Rectangle 8"/>
          <p:cNvSpPr/>
          <p:nvPr/>
        </p:nvSpPr>
        <p:spPr>
          <a:xfrm>
            <a:off x="971600" y="429309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NL" dirty="0" smtClean="0"/>
              <a:t>Overwinning Jan</a:t>
            </a:r>
            <a:endParaRPr lang="nl-NL" dirty="0"/>
          </a:p>
        </p:txBody>
      </p:sp>
      <p:sp>
        <p:nvSpPr>
          <p:cNvPr id="10" name="Rectangle 9"/>
          <p:cNvSpPr/>
          <p:nvPr/>
        </p:nvSpPr>
        <p:spPr>
          <a:xfrm>
            <a:off x="707704" y="2204863"/>
            <a:ext cx="58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dirty="0">
                <a:hlinkClick r:id="rId2"/>
              </a:rPr>
              <a:t>https://www.youtube.com/watch?v=b3RrSg3m8zQ&amp;t=281s</a:t>
            </a:r>
            <a:endParaRPr lang="nl-NL" dirty="0"/>
          </a:p>
        </p:txBody>
      </p:sp>
      <p:sp>
        <p:nvSpPr>
          <p:cNvPr id="11" name="Rectangle 10"/>
          <p:cNvSpPr/>
          <p:nvPr/>
        </p:nvSpPr>
        <p:spPr>
          <a:xfrm>
            <a:off x="1020125" y="4725144"/>
            <a:ext cx="5373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dirty="0"/>
              <a:t>https://toernooibase.kndb.nl/opvraag/applet.php?taal=&amp;kl=24&amp;Id=8816&amp;r=7&amp;jr=20&amp;wed=1210046&amp;view=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7584" y="3336940"/>
            <a:ext cx="55659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dirty="0"/>
              <a:t>https://toernooibase.kndb.nl/opvraag/applet.php?taal=&amp;kl=46&amp;Id=6913&amp;r=1&amp;jr=18&amp;wed=1064656&amp;view=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7584" y="2924944"/>
            <a:ext cx="2925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Overwinning Jan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021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1700808"/>
            <a:ext cx="7848872" cy="3960440"/>
          </a:xfrm>
        </p:spPr>
        <p:txBody>
          <a:bodyPr>
            <a:normAutofit/>
          </a:bodyPr>
          <a:lstStyle/>
          <a:p>
            <a:pPr algn="l"/>
            <a:r>
              <a:rPr lang="nl-NL" b="1" dirty="0">
                <a:solidFill>
                  <a:schemeClr val="tx1"/>
                </a:solidFill>
              </a:rPr>
              <a:t/>
            </a:r>
            <a:br>
              <a:rPr lang="nl-NL" b="1" dirty="0">
                <a:solidFill>
                  <a:schemeClr val="tx1"/>
                </a:solidFill>
              </a:rPr>
            </a:br>
            <a:r>
              <a:rPr lang="nl-NL" b="1" dirty="0" smtClean="0">
                <a:solidFill>
                  <a:schemeClr val="tx1"/>
                </a:solidFill>
              </a:rPr>
              <a:t>Evaluatie:</a:t>
            </a:r>
            <a:br>
              <a:rPr lang="nl-NL" b="1" dirty="0" smtClean="0">
                <a:solidFill>
                  <a:schemeClr val="tx1"/>
                </a:solidFill>
              </a:rPr>
            </a:br>
            <a:r>
              <a:rPr lang="nl-NL" dirty="0" smtClean="0">
                <a:solidFill>
                  <a:schemeClr val="tx1"/>
                </a:solidFill>
              </a:rPr>
              <a:t>1.Tevreden?</a:t>
            </a:r>
            <a:br>
              <a:rPr lang="nl-NL" dirty="0" smtClean="0">
                <a:solidFill>
                  <a:schemeClr val="tx1"/>
                </a:solidFill>
              </a:rPr>
            </a:br>
            <a:r>
              <a:rPr lang="nl-NL" dirty="0" smtClean="0">
                <a:solidFill>
                  <a:schemeClr val="tx1"/>
                </a:solidFill>
              </a:rPr>
              <a:t>2.Wat geleerd?</a:t>
            </a:r>
            <a:br>
              <a:rPr lang="nl-NL" dirty="0" smtClean="0">
                <a:solidFill>
                  <a:schemeClr val="tx1"/>
                </a:solidFill>
              </a:rPr>
            </a:br>
            <a:r>
              <a:rPr lang="nl-NL" dirty="0" smtClean="0">
                <a:solidFill>
                  <a:schemeClr val="tx1"/>
                </a:solidFill>
              </a:rPr>
              <a:t>3.Cijfer?</a:t>
            </a:r>
            <a:endParaRPr lang="nl-NL" dirty="0">
              <a:solidFill>
                <a:schemeClr val="tx1"/>
              </a:solidFill>
            </a:endParaRPr>
          </a:p>
          <a:p>
            <a:pPr algn="l"/>
            <a:endParaRPr lang="nl-NL" dirty="0" smtClean="0">
              <a:solidFill>
                <a:schemeClr val="tx1"/>
              </a:solidFill>
            </a:endParaRPr>
          </a:p>
          <a:p>
            <a:pPr algn="l"/>
            <a:r>
              <a:rPr lang="nl-NL" b="1" dirty="0" smtClean="0">
                <a:solidFill>
                  <a:schemeClr val="tx1"/>
                </a:solidFill>
              </a:rPr>
              <a:t>Hoe verder?</a:t>
            </a:r>
            <a:br>
              <a:rPr lang="nl-NL" b="1" dirty="0" smtClean="0">
                <a:solidFill>
                  <a:schemeClr val="tx1"/>
                </a:solidFill>
              </a:rPr>
            </a:br>
            <a:r>
              <a:rPr lang="nl-NL" dirty="0" smtClean="0">
                <a:solidFill>
                  <a:schemeClr val="tx1"/>
                </a:solidFill>
              </a:rPr>
              <a:t>Iedere maand groepstraining</a:t>
            </a:r>
            <a:br>
              <a:rPr lang="nl-NL" dirty="0" smtClean="0">
                <a:solidFill>
                  <a:schemeClr val="tx1"/>
                </a:solidFill>
              </a:rPr>
            </a:br>
            <a:r>
              <a:rPr lang="nl-NL" dirty="0" smtClean="0">
                <a:solidFill>
                  <a:schemeClr val="tx1"/>
                </a:solidFill>
              </a:rPr>
              <a:t>Teambespreking</a:t>
            </a:r>
            <a:br>
              <a:rPr lang="nl-NL" dirty="0" smtClean="0">
                <a:solidFill>
                  <a:schemeClr val="tx1"/>
                </a:solidFill>
              </a:rPr>
            </a:br>
            <a:r>
              <a:rPr lang="nl-NL" dirty="0" smtClean="0">
                <a:solidFill>
                  <a:schemeClr val="tx1"/>
                </a:solidFill>
              </a:rPr>
              <a:t>Analyses</a:t>
            </a:r>
            <a:br>
              <a:rPr lang="nl-NL" dirty="0" smtClean="0">
                <a:solidFill>
                  <a:schemeClr val="tx1"/>
                </a:solidFill>
              </a:rPr>
            </a:br>
            <a:r>
              <a:rPr lang="nl-NL" dirty="0" smtClean="0">
                <a:solidFill>
                  <a:schemeClr val="tx1"/>
                </a:solidFill>
              </a:rPr>
              <a:t>Persoonlijke training</a:t>
            </a:r>
          </a:p>
          <a:p>
            <a:pPr algn="l"/>
            <a:endParaRPr lang="nl-NL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772400" cy="1470025"/>
          </a:xfrm>
        </p:spPr>
        <p:txBody>
          <a:bodyPr/>
          <a:lstStyle/>
          <a:p>
            <a:pPr algn="l"/>
            <a:r>
              <a:rPr lang="nl-NL" b="1" dirty="0" smtClean="0"/>
              <a:t>Evaluatie en hoe verder?</a:t>
            </a:r>
            <a:endParaRPr lang="nl-NL" b="1" dirty="0"/>
          </a:p>
        </p:txBody>
      </p:sp>
      <p:sp>
        <p:nvSpPr>
          <p:cNvPr id="5" name="Footer Placeholder 2"/>
          <p:cNvSpPr txBox="1">
            <a:spLocks/>
          </p:cNvSpPr>
          <p:nvPr/>
        </p:nvSpPr>
        <p:spPr>
          <a:xfrm>
            <a:off x="6300192" y="116632"/>
            <a:ext cx="3471519" cy="4578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nl-NL"/>
            </a:defPPr>
            <a:lvl1pPr marL="0" algn="r" defTabSz="9144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1" dirty="0" smtClean="0">
                <a:solidFill>
                  <a:srgbClr val="FFFF00"/>
                </a:solidFill>
              </a:rPr>
              <a:t>Training door Hans v Hal en </a:t>
            </a:r>
          </a:p>
          <a:p>
            <a:pPr algn="ctr"/>
            <a:r>
              <a:rPr lang="nl-NL" sz="1200" b="1" dirty="0" smtClean="0">
                <a:solidFill>
                  <a:srgbClr val="FFFF00"/>
                </a:solidFill>
              </a:rPr>
              <a:t>Jan vd Veen op 25-7-2020</a:t>
            </a:r>
            <a:endParaRPr lang="nl-NL" sz="1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45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31640" cy="11744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487" y="0"/>
            <a:ext cx="1331640" cy="11744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127" y="0"/>
            <a:ext cx="1331640" cy="11744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303" y="1174440"/>
            <a:ext cx="1333416" cy="11629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177" y="0"/>
            <a:ext cx="1309050" cy="11744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30229" y="1695114"/>
            <a:ext cx="578294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 smtClean="0">
                <a:solidFill>
                  <a:srgbClr val="00B0F0"/>
                </a:solidFill>
              </a:rPr>
              <a:t>JEUGD</a:t>
            </a:r>
            <a:br>
              <a:rPr lang="nl-NL" sz="3200" b="1" dirty="0" smtClean="0">
                <a:solidFill>
                  <a:srgbClr val="00B0F0"/>
                </a:solidFill>
              </a:rPr>
            </a:br>
            <a:endParaRPr lang="nl-NL" sz="3200" b="1" dirty="0" smtClean="0">
              <a:solidFill>
                <a:srgbClr val="00B0F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 smtClean="0">
                <a:solidFill>
                  <a:srgbClr val="00B0F0"/>
                </a:solidFill>
              </a:rPr>
              <a:t>OUDEREN</a:t>
            </a:r>
            <a:br>
              <a:rPr lang="nl-NL" sz="3200" b="1" dirty="0" smtClean="0">
                <a:solidFill>
                  <a:srgbClr val="00B0F0"/>
                </a:solidFill>
              </a:rPr>
            </a:br>
            <a:endParaRPr lang="nl-NL" sz="3200" b="1" dirty="0" smtClean="0">
              <a:solidFill>
                <a:srgbClr val="00B0F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 smtClean="0">
                <a:solidFill>
                  <a:srgbClr val="00B0F0"/>
                </a:solidFill>
              </a:rPr>
              <a:t>MENSEN MET EEN BEPERKING</a:t>
            </a:r>
            <a:br>
              <a:rPr lang="nl-NL" sz="3200" b="1" dirty="0" smtClean="0">
                <a:solidFill>
                  <a:srgbClr val="00B0F0"/>
                </a:solidFill>
              </a:rPr>
            </a:br>
            <a:endParaRPr lang="nl-NL" sz="3200" b="1" dirty="0" smtClean="0">
              <a:solidFill>
                <a:srgbClr val="00B0F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b="1" dirty="0" smtClean="0">
                <a:solidFill>
                  <a:srgbClr val="00B0F0"/>
                </a:solidFill>
              </a:rPr>
              <a:t>MENSEN MET NAH</a:t>
            </a:r>
            <a:endParaRPr lang="nl-NL" sz="3200" b="1" dirty="0">
              <a:solidFill>
                <a:srgbClr val="00B0F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" y="3500346"/>
            <a:ext cx="1333416" cy="116060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" y="2337393"/>
            <a:ext cx="1317303" cy="116295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" y="4653067"/>
            <a:ext cx="1316157" cy="116295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" y="5776492"/>
            <a:ext cx="1333416" cy="107132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080" y="5699374"/>
            <a:ext cx="1318919" cy="116295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081" y="4567146"/>
            <a:ext cx="1333416" cy="11279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84" y="3404193"/>
            <a:ext cx="1333415" cy="116295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2276591"/>
            <a:ext cx="1333416" cy="112760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84" y="1174441"/>
            <a:ext cx="1333416" cy="110215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84" y="-2"/>
            <a:ext cx="1333416" cy="116295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5277" y="0"/>
            <a:ext cx="1227083" cy="116295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227" y="0"/>
            <a:ext cx="1309050" cy="116295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113" y="5711986"/>
            <a:ext cx="1333416" cy="114601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5277" y="5695046"/>
            <a:ext cx="1239803" cy="116295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767" y="5711986"/>
            <a:ext cx="1333416" cy="113582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127" y="5711986"/>
            <a:ext cx="1333416" cy="113582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183" y="5711986"/>
            <a:ext cx="1270094" cy="1135826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smtClean="0"/>
              <a:t>Training door Hans v Hal en Jan vd Veen op 25-7-2020</a:t>
            </a:r>
            <a:endParaRPr lang="nl-NL"/>
          </a:p>
        </p:txBody>
      </p:sp>
      <p:sp>
        <p:nvSpPr>
          <p:cNvPr id="28" name="Footer Placeholder 2"/>
          <p:cNvSpPr txBox="1">
            <a:spLocks/>
          </p:cNvSpPr>
          <p:nvPr/>
        </p:nvSpPr>
        <p:spPr>
          <a:xfrm>
            <a:off x="6300192" y="116632"/>
            <a:ext cx="3471519" cy="4578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nl-NL"/>
            </a:defPPr>
            <a:lvl1pPr marL="0" algn="r" defTabSz="9144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1" dirty="0" smtClean="0">
                <a:solidFill>
                  <a:srgbClr val="FFFF00"/>
                </a:solidFill>
              </a:rPr>
              <a:t>Training door Hans v Hal en </a:t>
            </a:r>
          </a:p>
          <a:p>
            <a:pPr algn="ctr"/>
            <a:r>
              <a:rPr lang="nl-NL" sz="1200" b="1" dirty="0" smtClean="0">
                <a:solidFill>
                  <a:srgbClr val="FFFF00"/>
                </a:solidFill>
              </a:rPr>
              <a:t>Jan vd Veen op 25-7-2020</a:t>
            </a:r>
            <a:endParaRPr lang="nl-NL" sz="1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40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8115" cy="685800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smtClean="0"/>
              <a:t>Training door Hans v Hal en Jan vd Veen op 25-7-2020</a:t>
            </a:r>
            <a:endParaRPr lang="nl-NL"/>
          </a:p>
        </p:txBody>
      </p:sp>
      <p:sp>
        <p:nvSpPr>
          <p:cNvPr id="4" name="Footer Placeholder 2"/>
          <p:cNvSpPr txBox="1">
            <a:spLocks/>
          </p:cNvSpPr>
          <p:nvPr/>
        </p:nvSpPr>
        <p:spPr>
          <a:xfrm>
            <a:off x="6300192" y="116632"/>
            <a:ext cx="3471519" cy="4578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nl-NL"/>
            </a:defPPr>
            <a:lvl1pPr marL="0" algn="r" defTabSz="9144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1" dirty="0" smtClean="0">
                <a:solidFill>
                  <a:srgbClr val="FFFF00"/>
                </a:solidFill>
              </a:rPr>
              <a:t>Training door Hans v Hal en </a:t>
            </a:r>
          </a:p>
          <a:p>
            <a:pPr algn="ctr"/>
            <a:r>
              <a:rPr lang="nl-NL" sz="1200" b="1" dirty="0" smtClean="0">
                <a:solidFill>
                  <a:srgbClr val="FFFF00"/>
                </a:solidFill>
              </a:rPr>
              <a:t>Jan vd Veen op 25-7-2020</a:t>
            </a:r>
            <a:endParaRPr lang="nl-NL" sz="1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30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2"/>
          <p:cNvSpPr txBox="1">
            <a:spLocks/>
          </p:cNvSpPr>
          <p:nvPr/>
        </p:nvSpPr>
        <p:spPr>
          <a:xfrm>
            <a:off x="6300192" y="116632"/>
            <a:ext cx="3471519" cy="4578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nl-NL"/>
            </a:defPPr>
            <a:lvl1pPr marL="0" algn="r" defTabSz="9144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1" dirty="0" smtClean="0">
                <a:solidFill>
                  <a:srgbClr val="FFFF00"/>
                </a:solidFill>
              </a:rPr>
              <a:t>Training door Hans v Hal en </a:t>
            </a:r>
          </a:p>
          <a:p>
            <a:pPr algn="ctr"/>
            <a:r>
              <a:rPr lang="nl-NL" sz="1200" b="1" dirty="0" smtClean="0">
                <a:solidFill>
                  <a:srgbClr val="FFFF00"/>
                </a:solidFill>
              </a:rPr>
              <a:t>Jan vd Veen op 25-7-2020</a:t>
            </a:r>
            <a:endParaRPr lang="nl-NL" sz="1200" b="1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636912"/>
            <a:ext cx="5809488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87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2"/>
          <p:cNvSpPr txBox="1">
            <a:spLocks/>
          </p:cNvSpPr>
          <p:nvPr/>
        </p:nvSpPr>
        <p:spPr>
          <a:xfrm>
            <a:off x="6300192" y="116632"/>
            <a:ext cx="3471519" cy="4578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nl-NL"/>
            </a:defPPr>
            <a:lvl1pPr marL="0" algn="r" defTabSz="9144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1" dirty="0" smtClean="0">
                <a:solidFill>
                  <a:srgbClr val="FFFF00"/>
                </a:solidFill>
              </a:rPr>
              <a:t>Training door Hans v Hal en </a:t>
            </a:r>
          </a:p>
          <a:p>
            <a:pPr algn="ctr"/>
            <a:r>
              <a:rPr lang="nl-NL" sz="1200" b="1" dirty="0" smtClean="0">
                <a:solidFill>
                  <a:srgbClr val="FFFF00"/>
                </a:solidFill>
              </a:rPr>
              <a:t>Jan vd Veen op 25-7-2020</a:t>
            </a:r>
            <a:endParaRPr lang="nl-NL" sz="12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38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2"/>
          <p:cNvSpPr txBox="1">
            <a:spLocks/>
          </p:cNvSpPr>
          <p:nvPr/>
        </p:nvSpPr>
        <p:spPr>
          <a:xfrm>
            <a:off x="6300192" y="116632"/>
            <a:ext cx="3471519" cy="4578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nl-NL"/>
            </a:defPPr>
            <a:lvl1pPr marL="0" algn="r" defTabSz="9144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1" dirty="0" smtClean="0">
                <a:solidFill>
                  <a:srgbClr val="FFFF00"/>
                </a:solidFill>
              </a:rPr>
              <a:t>Training door Hans v Hal en </a:t>
            </a:r>
          </a:p>
          <a:p>
            <a:pPr algn="ctr"/>
            <a:r>
              <a:rPr lang="nl-NL" sz="1200" b="1" dirty="0" smtClean="0">
                <a:solidFill>
                  <a:srgbClr val="FFFF00"/>
                </a:solidFill>
              </a:rPr>
              <a:t>Jan vd Veen op 25-7-2020</a:t>
            </a:r>
            <a:endParaRPr lang="nl-NL" sz="1200" b="1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6" y="0"/>
            <a:ext cx="92392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87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mposit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omposit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5966</TotalTime>
  <Words>622</Words>
  <Application>Microsoft Office PowerPoint</Application>
  <PresentationFormat>Diavoorstelling (4:3)</PresentationFormat>
  <Paragraphs>374</Paragraphs>
  <Slides>29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29</vt:i4>
      </vt:variant>
    </vt:vector>
  </HeadingPairs>
  <TitlesOfParts>
    <vt:vector size="34" baseType="lpstr">
      <vt:lpstr>Arial</vt:lpstr>
      <vt:lpstr>Calibri</vt:lpstr>
      <vt:lpstr>Times New Roman</vt:lpstr>
      <vt:lpstr>Wingdings</vt:lpstr>
      <vt:lpstr>Composite</vt:lpstr>
      <vt:lpstr>PowerPoint-presentatie</vt:lpstr>
      <vt:lpstr>Programma 13-16 uur</vt:lpstr>
      <vt:lpstr>Vaardigheidstest combinaties</vt:lpstr>
      <vt:lpstr>PowerPoint-presentatie</vt:lpstr>
      <vt:lpstr>PowerPoint-presentatie</vt:lpstr>
      <vt:lpstr>PowerPoint-presentatie</vt:lpstr>
      <vt:lpstr>PowerPoint-presentatie</vt:lpstr>
      <vt:lpstr>Partijfragmenten</vt:lpstr>
      <vt:lpstr>Partijfragmenten</vt:lpstr>
      <vt:lpstr>Partijfragmenten</vt:lpstr>
      <vt:lpstr>Partijfragmenten</vt:lpstr>
      <vt:lpstr>Partijfragmenten</vt:lpstr>
      <vt:lpstr>Partijfragmenten</vt:lpstr>
      <vt:lpstr>Partijfragmenten</vt:lpstr>
      <vt:lpstr>Partijfragmenten</vt:lpstr>
      <vt:lpstr>Partijfragmenten</vt:lpstr>
      <vt:lpstr>Partijfragmenten</vt:lpstr>
      <vt:lpstr>Vaardigheidstest eindspel</vt:lpstr>
      <vt:lpstr>PowerPoint-presentatie</vt:lpstr>
      <vt:lpstr>Opening: 34-30,20-25,30-24</vt:lpstr>
      <vt:lpstr>PowerPoint-presentatie</vt:lpstr>
      <vt:lpstr>PowerPoint-presentatie</vt:lpstr>
      <vt:lpstr>PowerPoint-presentatie</vt:lpstr>
      <vt:lpstr>Evaluatie en hoe verder?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 van de Veen</dc:creator>
  <cp:lastModifiedBy>Hans van Hal</cp:lastModifiedBy>
  <cp:revision>52</cp:revision>
  <cp:lastPrinted>2020-07-25T07:28:34Z</cp:lastPrinted>
  <dcterms:created xsi:type="dcterms:W3CDTF">2020-02-29T19:41:33Z</dcterms:created>
  <dcterms:modified xsi:type="dcterms:W3CDTF">2020-07-25T14:35:44Z</dcterms:modified>
</cp:coreProperties>
</file>